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300" r:id="rId9"/>
    <p:sldId id="301" r:id="rId10"/>
    <p:sldId id="266" r:id="rId11"/>
    <p:sldId id="298" r:id="rId12"/>
    <p:sldId id="267" r:id="rId13"/>
    <p:sldId id="303" r:id="rId14"/>
    <p:sldId id="271" r:id="rId15"/>
    <p:sldId id="302" r:id="rId16"/>
    <p:sldId id="305" r:id="rId17"/>
    <p:sldId id="272" r:id="rId18"/>
    <p:sldId id="304" r:id="rId19"/>
    <p:sldId id="307" r:id="rId20"/>
    <p:sldId id="268" r:id="rId21"/>
    <p:sldId id="306" r:id="rId22"/>
    <p:sldId id="308" r:id="rId23"/>
    <p:sldId id="309" r:id="rId24"/>
    <p:sldId id="310" r:id="rId25"/>
    <p:sldId id="297" r:id="rId26"/>
    <p:sldId id="311" r:id="rId27"/>
    <p:sldId id="312" r:id="rId28"/>
    <p:sldId id="313" r:id="rId29"/>
    <p:sldId id="315" r:id="rId30"/>
    <p:sldId id="316" r:id="rId31"/>
    <p:sldId id="317" r:id="rId32"/>
    <p:sldId id="299" r:id="rId33"/>
    <p:sldId id="288" r:id="rId34"/>
    <p:sldId id="280" r:id="rId35"/>
    <p:sldId id="286" r:id="rId36"/>
    <p:sldId id="289" r:id="rId37"/>
    <p:sldId id="290" r:id="rId38"/>
    <p:sldId id="282" r:id="rId39"/>
    <p:sldId id="318" r:id="rId40"/>
    <p:sldId id="284" r:id="rId41"/>
    <p:sldId id="292" r:id="rId42"/>
    <p:sldId id="322" r:id="rId43"/>
    <p:sldId id="293" r:id="rId44"/>
    <p:sldId id="294" r:id="rId45"/>
    <p:sldId id="295" r:id="rId46"/>
    <p:sldId id="296" r:id="rId47"/>
    <p:sldId id="291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20" r:id="rId57"/>
    <p:sldId id="321" r:id="rId58"/>
    <p:sldId id="331" r:id="rId5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49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94558"/>
  </p:normalViewPr>
  <p:slideViewPr>
    <p:cSldViewPr snapToGrid="0" snapToObjects="1">
      <p:cViewPr varScale="1">
        <p:scale>
          <a:sx n="116" d="100"/>
          <a:sy n="116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4EAD0-4621-6E42-8BA8-85597A112976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FCC5C-A95E-5A4E-8B91-7B1BDC93536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6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EB111A-9E8D-AE42-AF40-7D7AD69A6457}" type="slidenum">
              <a:rPr lang="it-IT"/>
              <a:pPr eaLnBrk="1" hangingPunct="1"/>
              <a:t>1</a:t>
            </a:fld>
            <a:endParaRPr lang="it-IT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066D30-F423-9446-94D2-80A5A3F17240}" type="slidenum">
              <a:rPr lang="it-IT"/>
              <a:pPr eaLnBrk="1" hangingPunct="1"/>
              <a:t>2</a:t>
            </a:fld>
            <a:endParaRPr lang="it-IT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FCC5C-A95E-5A4E-8B91-7B1BDC9353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39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066D30-F423-9446-94D2-80A5A3F17240}" type="slidenum">
              <a:rPr lang="it-IT"/>
              <a:pPr eaLnBrk="1" hangingPunct="1"/>
              <a:t>33</a:t>
            </a:fld>
            <a:endParaRPr lang="it-IT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8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9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9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2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1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4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8D77-981C-9841-9183-B6BFBFF90B9D}" type="datetimeFigureOut">
              <a:rPr lang="it-IT" smtClean="0"/>
              <a:t>08/04/21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2CC27-ED1C-3C4C-92DA-66548BBFDE2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1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gging.apache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1.maven.org/maven2/org/apache/logging/log4j/log4j-core/2.14.1/log4j-core-2.14.1.jar" TargetMode="External"/><Relationship Id="rId2" Type="http://schemas.openxmlformats.org/officeDocument/2006/relationships/hyperlink" Target="https://repo1.maven.org/maven2/org/apache/logging/log4j/log4j-api/2.14.1/log4j-api-2.14.1.ja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ishekagarwal/log4j2-logging-a-primer-f10ed18e9de6#.ojlde7jib" TargetMode="External"/><Relationship Id="rId2" Type="http://schemas.openxmlformats.org/officeDocument/2006/relationships/hyperlink" Target="https://www.marcobehler.com/guides/a-guide-to-logging-in-jav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aven.apache.org/guides/mini/guide-naming-conventions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ging.apache.org/log4j/2.x/maven-artifacts.html" TargetMode="External"/><Relationship Id="rId2" Type="http://schemas.openxmlformats.org/officeDocument/2006/relationships/hyperlink" Target="https://hibernate.org/orm/releases/5.4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plugins/index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ava_logging_framewor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  <a:extLs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algn="l"/>
            <a:r>
              <a:rPr lang="it-IT" sz="2000" dirty="0"/>
              <a:t>Sistemi informativi su Web</a:t>
            </a:r>
            <a:br>
              <a:rPr lang="it-IT" sz="2000" dirty="0"/>
            </a:br>
            <a:r>
              <a:rPr lang="it-IT" dirty="0">
                <a:solidFill>
                  <a:srgbClr val="1CA49F"/>
                </a:solidFill>
              </a:rPr>
              <a:t>STRUMENTI DI SUPPORTO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814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This work is licensed under a Creative Commons Attribution-Noncommercial-Share Alike 3.0 United States</a:t>
            </a:r>
            <a:br>
              <a:rPr lang="en-US" sz="1200" b="0" dirty="0"/>
            </a:br>
            <a:r>
              <a:rPr lang="en-US" sz="1200" b="0" dirty="0"/>
              <a:t>See http://creativecommons.org/licenses/by-nc-sa/3.0/us/ for details</a:t>
            </a:r>
          </a:p>
        </p:txBody>
      </p:sp>
      <p:pic>
        <p:nvPicPr>
          <p:cNvPr id="5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24600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84" y="4001343"/>
            <a:ext cx="941271" cy="511424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875865" y="3908732"/>
            <a:ext cx="309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+mj-lt"/>
                <a:ea typeface="+mj-ea"/>
                <a:cs typeface="+mj-cs"/>
              </a:rPr>
              <a:t>Paolo Merialdo</a:t>
            </a:r>
          </a:p>
          <a:p>
            <a:r>
              <a:rPr lang="it-IT" dirty="0">
                <a:latin typeface="+mj-lt"/>
                <a:ea typeface="+mj-ea"/>
                <a:cs typeface="+mj-cs"/>
              </a:rPr>
              <a:t>Università degli Studi Roma Tre</a:t>
            </a:r>
          </a:p>
        </p:txBody>
      </p:sp>
    </p:spTree>
    <p:extLst>
      <p:ext uri="{BB962C8B-B14F-4D97-AF65-F5344CB8AC3E}">
        <p14:creationId xmlns:p14="http://schemas.microsoft.com/office/powerpoint/2010/main" val="14165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Commons Logging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Apache: </a:t>
            </a:r>
            <a:r>
              <a:rPr lang="en-US" dirty="0">
                <a:hlinkClick r:id="rId2"/>
              </a:rPr>
              <a:t>http://logging.apache.org/</a:t>
            </a:r>
            <a:r>
              <a:rPr lang="en-US" dirty="0"/>
              <a:t> </a:t>
            </a:r>
          </a:p>
          <a:p>
            <a:r>
              <a:rPr lang="en-US" dirty="0" err="1"/>
              <a:t>Vediamo</a:t>
            </a:r>
            <a:r>
              <a:rPr lang="en-US" dirty="0"/>
              <a:t> le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fondamentali</a:t>
            </a:r>
            <a:endParaRPr lang="en-US" dirty="0"/>
          </a:p>
          <a:p>
            <a:pPr lvl="1"/>
            <a:r>
              <a:rPr lang="en-US" dirty="0" err="1"/>
              <a:t>configurazione</a:t>
            </a:r>
            <a:endParaRPr lang="en-US" dirty="0"/>
          </a:p>
          <a:p>
            <a:pPr lvl="1"/>
            <a:r>
              <a:rPr lang="en-US" dirty="0" err="1"/>
              <a:t>registrazione</a:t>
            </a:r>
            <a:r>
              <a:rPr lang="en-US" dirty="0"/>
              <a:t> del logger</a:t>
            </a:r>
          </a:p>
          <a:p>
            <a:pPr lvl="1"/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</a:t>
            </a:r>
          </a:p>
        </p:txBody>
      </p:sp>
    </p:spTree>
    <p:extLst>
      <p:ext uri="{BB962C8B-B14F-4D97-AF65-F5344CB8AC3E}">
        <p14:creationId xmlns:p14="http://schemas.microsoft.com/office/powerpoint/2010/main" val="268056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7B22EC-2CA7-844E-83DD-7C9C3D16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log4j2: </a:t>
            </a:r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A649A2-076E-E447-94B3-4CEDDAFD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classpath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(</a:t>
            </a:r>
            <a:r>
              <a:rPr lang="en-US" dirty="0" err="1"/>
              <a:t>aprile</a:t>
            </a:r>
            <a:r>
              <a:rPr lang="en-US" dirty="0"/>
              <a:t> 2021):</a:t>
            </a:r>
          </a:p>
          <a:p>
            <a:pPr marL="457200" lvl="1" indent="0">
              <a:buNone/>
            </a:pPr>
            <a:r>
              <a:rPr lang="it-IT" dirty="0"/>
              <a:t>log4j-api-2.13.1.jar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https://repo1.maven.org/maven2/org/apache/logging/log4j/log4j-api/2.14.1/log4j-api-2.14.1.jar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it-IT" dirty="0"/>
              <a:t>log4j-core-2.13.1.jar</a:t>
            </a:r>
          </a:p>
          <a:p>
            <a:pPr marL="457200" lvl="1" indent="0">
              <a:buNone/>
            </a:pPr>
            <a:r>
              <a:rPr lang="it-IT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https://repo1.maven.org/maven2/org/apache/logging/log4j/log4j-core/2.14.1/log4j-core-2.14.1.jar</a:t>
            </a:r>
            <a:r>
              <a:rPr lang="it-IT" sz="1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96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log4j2: </a:t>
            </a:r>
            <a:r>
              <a:rPr lang="en-US" dirty="0" err="1"/>
              <a:t>configurazione</a:t>
            </a:r>
            <a:r>
              <a:rPr lang="en-US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Nel </a:t>
            </a:r>
            <a:r>
              <a:rPr lang="en-US" dirty="0" err="1"/>
              <a:t>classpath</a:t>
            </a:r>
            <a:r>
              <a:rPr lang="en-US" dirty="0"/>
              <a:t>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un </a:t>
            </a:r>
            <a:r>
              <a:rPr lang="en-US" b="1" dirty="0"/>
              <a:t>file di </a:t>
            </a:r>
            <a:r>
              <a:rPr lang="en-US" b="1" dirty="0" err="1"/>
              <a:t>configurazione</a:t>
            </a:r>
            <a:r>
              <a:rPr lang="en-US" b="1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in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formati</a:t>
            </a:r>
            <a:r>
              <a:rPr lang="en-US" dirty="0"/>
              <a:t> (XML, properties, json) </a:t>
            </a:r>
          </a:p>
          <a:p>
            <a:r>
              <a:rPr lang="en-US" dirty="0"/>
              <a:t>Nel file di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specifichiamo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sugli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utilizzare</a:t>
            </a:r>
            <a:endParaRPr lang="en-US" dirty="0"/>
          </a:p>
          <a:p>
            <a:pPr lvl="1"/>
            <a:r>
              <a:rPr lang="en-US" dirty="0"/>
              <a:t>Il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 </a:t>
            </a:r>
            <a:r>
              <a:rPr lang="en-US" dirty="0" err="1"/>
              <a:t>associato</a:t>
            </a:r>
            <a:r>
              <a:rPr lang="en-US" dirty="0"/>
              <a:t> a </a:t>
            </a:r>
            <a:r>
              <a:rPr lang="en-US" dirty="0" err="1"/>
              <a:t>ciascun</a:t>
            </a:r>
            <a:r>
              <a:rPr lang="en-US" dirty="0"/>
              <a:t> </a:t>
            </a:r>
            <a:r>
              <a:rPr lang="en-US" dirty="0" err="1"/>
              <a:t>appender</a:t>
            </a:r>
            <a:endParaRPr lang="en-US" dirty="0"/>
          </a:p>
          <a:p>
            <a:pPr lvl="1"/>
            <a:r>
              <a:rPr lang="en-US" dirty="0"/>
              <a:t>I logger </a:t>
            </a:r>
            <a:r>
              <a:rPr lang="en-US" dirty="0" err="1"/>
              <a:t>attivi</a:t>
            </a:r>
            <a:r>
              <a:rPr lang="en-US" dirty="0"/>
              <a:t> e a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associati</a:t>
            </a:r>
            <a:endParaRPr lang="en-US" dirty="0"/>
          </a:p>
          <a:p>
            <a:r>
              <a:rPr lang="en-US" dirty="0"/>
              <a:t>Nella </a:t>
            </a:r>
            <a:r>
              <a:rPr lang="en-US" dirty="0" err="1"/>
              <a:t>prossima</a:t>
            </a:r>
            <a:r>
              <a:rPr lang="en-US" dirty="0"/>
              <a:t> slide </a:t>
            </a:r>
            <a:r>
              <a:rPr lang="en-US" dirty="0" err="1"/>
              <a:t>vediamo</a:t>
            </a:r>
            <a:r>
              <a:rPr lang="en-US" dirty="0"/>
              <a:t> un </a:t>
            </a:r>
            <a:r>
              <a:rPr lang="en-US" dirty="0" err="1"/>
              <a:t>esempio</a:t>
            </a:r>
            <a:r>
              <a:rPr lang="en-US" dirty="0"/>
              <a:t> di file di </a:t>
            </a:r>
            <a:r>
              <a:rPr lang="en-US" dirty="0" err="1"/>
              <a:t>configurazione</a:t>
            </a:r>
            <a:r>
              <a:rPr lang="en-US" dirty="0"/>
              <a:t>,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avanti</a:t>
            </a:r>
            <a:r>
              <a:rPr lang="en-US" dirty="0"/>
              <a:t> </a:t>
            </a:r>
            <a:r>
              <a:rPr lang="en-US" dirty="0" err="1"/>
              <a:t>vediamo</a:t>
            </a:r>
            <a:r>
              <a:rPr lang="en-US" dirty="0"/>
              <a:t> come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impostato</a:t>
            </a:r>
            <a:endParaRPr lang="en-US" dirty="0"/>
          </a:p>
          <a:p>
            <a:r>
              <a:rPr lang="en-US" dirty="0"/>
              <a:t>Prima </a:t>
            </a:r>
            <a:r>
              <a:rPr lang="en-US" dirty="0" err="1"/>
              <a:t>vediamo</a:t>
            </a:r>
            <a:r>
              <a:rPr lang="en-US" dirty="0"/>
              <a:t> come </a:t>
            </a:r>
            <a:r>
              <a:rPr lang="en-US" dirty="0" err="1"/>
              <a:t>usiamo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logger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. </a:t>
            </a:r>
            <a:r>
              <a:rPr lang="en-US" dirty="0" err="1"/>
              <a:t>Facciamo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al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b="1" dirty="0"/>
              <a:t>siw-jpa-es2</a:t>
            </a:r>
          </a:p>
        </p:txBody>
      </p:sp>
    </p:spTree>
    <p:extLst>
      <p:ext uri="{BB962C8B-B14F-4D97-AF65-F5344CB8AC3E}">
        <p14:creationId xmlns:p14="http://schemas.microsoft.com/office/powerpoint/2010/main" val="391949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41D08B-4790-D548-9761-94C03687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log4j2.xml: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0AEFA6-D96B-CC4F-8941-8EB38F267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400" b="1" dirty="0"/>
              <a:t>&lt;?xml </a:t>
            </a:r>
            <a:r>
              <a:rPr lang="it-IT" sz="1400" b="1" dirty="0" err="1"/>
              <a:t>version</a:t>
            </a:r>
            <a:r>
              <a:rPr lang="it-IT" sz="1400" b="1" dirty="0"/>
              <a:t>=</a:t>
            </a:r>
            <a:r>
              <a:rPr lang="it-IT" sz="1400" b="1" i="1" dirty="0"/>
              <a:t>"1.0"</a:t>
            </a:r>
            <a:r>
              <a:rPr lang="it-IT" sz="1400" b="1" dirty="0"/>
              <a:t> </a:t>
            </a:r>
            <a:r>
              <a:rPr lang="it-IT" sz="1400" b="1" dirty="0" err="1"/>
              <a:t>encoding</a:t>
            </a:r>
            <a:r>
              <a:rPr lang="it-IT" sz="1400" b="1" dirty="0"/>
              <a:t>=</a:t>
            </a:r>
            <a:r>
              <a:rPr lang="it-IT" sz="1400" b="1" i="1" dirty="0"/>
              <a:t>"UTF-8"</a:t>
            </a:r>
            <a:r>
              <a:rPr lang="it-IT" sz="1400" b="1" dirty="0"/>
              <a:t>?&gt;</a:t>
            </a:r>
          </a:p>
          <a:p>
            <a:pPr marL="0" indent="0">
              <a:buNone/>
            </a:pPr>
            <a:r>
              <a:rPr lang="it-IT" sz="1400" b="1" dirty="0"/>
              <a:t>&lt;</a:t>
            </a:r>
            <a:r>
              <a:rPr lang="it-IT" sz="1400" b="1" dirty="0" err="1"/>
              <a:t>Configuration</a:t>
            </a:r>
            <a:r>
              <a:rPr lang="it-IT" sz="1400" b="1" dirty="0"/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&lt;</a:t>
            </a:r>
            <a:r>
              <a:rPr lang="it-IT" sz="1400" b="1" dirty="0" err="1">
                <a:solidFill>
                  <a:srgbClr val="0070C0"/>
                </a:solidFill>
              </a:rPr>
              <a:t>Appenders</a:t>
            </a:r>
            <a:r>
              <a:rPr lang="it-IT" sz="1400" b="1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  &lt;Console </a:t>
            </a:r>
            <a:r>
              <a:rPr lang="it-IT" sz="1400" b="1" dirty="0" err="1">
                <a:solidFill>
                  <a:srgbClr val="0070C0"/>
                </a:solidFill>
              </a:rPr>
              <a:t>name</a:t>
            </a:r>
            <a:r>
              <a:rPr lang="it-IT" sz="1400" b="1" dirty="0">
                <a:solidFill>
                  <a:srgbClr val="0070C0"/>
                </a:solidFill>
              </a:rPr>
              <a:t>=</a:t>
            </a:r>
            <a:r>
              <a:rPr lang="it-IT" sz="1400" b="1" i="1" dirty="0">
                <a:solidFill>
                  <a:srgbClr val="0070C0"/>
                </a:solidFill>
              </a:rPr>
              <a:t>"Schermo"</a:t>
            </a:r>
            <a:r>
              <a:rPr lang="it-IT" sz="1400" b="1" dirty="0">
                <a:solidFill>
                  <a:srgbClr val="0070C0"/>
                </a:solidFill>
              </a:rPr>
              <a:t> target=</a:t>
            </a:r>
            <a:r>
              <a:rPr lang="it-IT" sz="1400" b="1" i="1" dirty="0">
                <a:solidFill>
                  <a:srgbClr val="0070C0"/>
                </a:solidFill>
              </a:rPr>
              <a:t>"SYSTEM_OUT"</a:t>
            </a:r>
            <a:r>
              <a:rPr lang="it-IT" sz="1400" b="1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    </a:t>
            </a:r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it-IT" sz="1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PatternLayout</a:t>
            </a:r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pattern=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"%d{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HH:mm:ss.SSS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} [%t] %-5level %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logger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{36} - %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msg%n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  &lt;/Console&gt;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  &lt;File </a:t>
            </a:r>
            <a:r>
              <a:rPr lang="it-IT" sz="1400" b="1" dirty="0" err="1">
                <a:solidFill>
                  <a:srgbClr val="0070C0"/>
                </a:solidFill>
              </a:rPr>
              <a:t>name</a:t>
            </a:r>
            <a:r>
              <a:rPr lang="it-IT" sz="1400" b="1" dirty="0">
                <a:solidFill>
                  <a:srgbClr val="0070C0"/>
                </a:solidFill>
              </a:rPr>
              <a:t>=</a:t>
            </a:r>
            <a:r>
              <a:rPr lang="it-IT" sz="1400" b="1" i="1" dirty="0">
                <a:solidFill>
                  <a:srgbClr val="0070C0"/>
                </a:solidFill>
              </a:rPr>
              <a:t>"FILE"</a:t>
            </a:r>
            <a:r>
              <a:rPr lang="it-IT" sz="1400" b="1" dirty="0">
                <a:solidFill>
                  <a:srgbClr val="0070C0"/>
                </a:solidFill>
              </a:rPr>
              <a:t> </a:t>
            </a:r>
            <a:r>
              <a:rPr lang="it-IT" sz="1400" b="1" dirty="0" err="1">
                <a:solidFill>
                  <a:srgbClr val="0070C0"/>
                </a:solidFill>
              </a:rPr>
              <a:t>fileName</a:t>
            </a:r>
            <a:r>
              <a:rPr lang="it-IT" sz="1400" b="1" dirty="0">
                <a:solidFill>
                  <a:srgbClr val="0070C0"/>
                </a:solidFill>
              </a:rPr>
              <a:t>=</a:t>
            </a:r>
            <a:r>
              <a:rPr lang="it-IT" sz="1400" b="1" i="1" dirty="0">
                <a:solidFill>
                  <a:srgbClr val="0070C0"/>
                </a:solidFill>
              </a:rPr>
              <a:t>"</a:t>
            </a:r>
            <a:r>
              <a:rPr lang="it-IT" sz="1400" b="1" i="1" dirty="0" err="1">
                <a:solidFill>
                  <a:srgbClr val="0070C0"/>
                </a:solidFill>
              </a:rPr>
              <a:t>logs</a:t>
            </a:r>
            <a:r>
              <a:rPr lang="it-IT" sz="1400" b="1" i="1" dirty="0">
                <a:solidFill>
                  <a:srgbClr val="0070C0"/>
                </a:solidFill>
              </a:rPr>
              <a:t>/</a:t>
            </a:r>
            <a:r>
              <a:rPr lang="it-IT" sz="1400" b="1" i="1" dirty="0" err="1">
                <a:solidFill>
                  <a:srgbClr val="0070C0"/>
                </a:solidFill>
              </a:rPr>
              <a:t>logfile.log</a:t>
            </a:r>
            <a:r>
              <a:rPr lang="it-IT" sz="1400" b="1" i="1" dirty="0">
                <a:solidFill>
                  <a:srgbClr val="0070C0"/>
                </a:solidFill>
              </a:rPr>
              <a:t>"</a:t>
            </a:r>
            <a:r>
              <a:rPr lang="it-IT" sz="1400" b="1" dirty="0">
                <a:solidFill>
                  <a:srgbClr val="0070C0"/>
                </a:solidFill>
              </a:rPr>
              <a:t> </a:t>
            </a:r>
            <a:r>
              <a:rPr lang="it-IT" sz="1400" b="1" dirty="0" err="1">
                <a:solidFill>
                  <a:srgbClr val="0070C0"/>
                </a:solidFill>
              </a:rPr>
              <a:t>append</a:t>
            </a:r>
            <a:r>
              <a:rPr lang="it-IT" sz="1400" b="1" dirty="0">
                <a:solidFill>
                  <a:srgbClr val="0070C0"/>
                </a:solidFill>
              </a:rPr>
              <a:t>=</a:t>
            </a:r>
            <a:r>
              <a:rPr lang="it-IT" sz="1400" b="1" i="1" dirty="0">
                <a:solidFill>
                  <a:srgbClr val="0070C0"/>
                </a:solidFill>
              </a:rPr>
              <a:t>"</a:t>
            </a:r>
            <a:r>
              <a:rPr lang="it-IT" sz="1400" b="1" i="1" dirty="0" err="1">
                <a:solidFill>
                  <a:srgbClr val="0070C0"/>
                </a:solidFill>
              </a:rPr>
              <a:t>true</a:t>
            </a:r>
            <a:r>
              <a:rPr lang="it-IT" sz="1400" b="1" i="1" dirty="0">
                <a:solidFill>
                  <a:srgbClr val="0070C0"/>
                </a:solidFill>
              </a:rPr>
              <a:t>"</a:t>
            </a:r>
            <a:r>
              <a:rPr lang="it-IT" sz="1400" b="1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    </a:t>
            </a:r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it-IT" sz="1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PatternLayout</a:t>
            </a:r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pattern=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"%-5p | %d{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yyyy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-MM-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dd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HH:mm:ss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} | [%t] %C{2} (%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:%L) - %</a:t>
            </a:r>
            <a:r>
              <a:rPr lang="it-IT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m%n</a:t>
            </a:r>
            <a:r>
              <a:rPr lang="it-IT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/&gt;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  &lt;/File&gt;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70C0"/>
                </a:solidFill>
              </a:rPr>
              <a:t>  &lt;/</a:t>
            </a:r>
            <a:r>
              <a:rPr lang="it-IT" sz="1400" b="1" dirty="0" err="1">
                <a:solidFill>
                  <a:srgbClr val="0070C0"/>
                </a:solidFill>
              </a:rPr>
              <a:t>Appenders</a:t>
            </a:r>
            <a:r>
              <a:rPr lang="it-IT" sz="1400" b="1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&lt;</a:t>
            </a:r>
            <a:r>
              <a:rPr lang="it-IT" sz="1400" b="1" dirty="0" err="1">
                <a:solidFill>
                  <a:srgbClr val="00B050"/>
                </a:solidFill>
              </a:rPr>
              <a:t>Loggers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&lt;</a:t>
            </a:r>
            <a:r>
              <a:rPr lang="it-IT" sz="1400" b="1" dirty="0" err="1">
                <a:solidFill>
                  <a:srgbClr val="00B050"/>
                </a:solidFill>
              </a:rPr>
              <a:t>Logger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name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"it.uniroma3.siw.main.ProductMain"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level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</a:t>
            </a:r>
            <a:r>
              <a:rPr lang="it-IT" sz="1400" b="1" i="1" dirty="0" err="1">
                <a:solidFill>
                  <a:srgbClr val="00B050"/>
                </a:solidFill>
              </a:rPr>
              <a:t>warn</a:t>
            </a:r>
            <a:r>
              <a:rPr lang="it-IT" sz="1400" b="1" i="1" dirty="0">
                <a:solidFill>
                  <a:srgbClr val="00B050"/>
                </a:solidFill>
              </a:rPr>
              <a:t>"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  &lt;</a:t>
            </a:r>
            <a:r>
              <a:rPr lang="it-IT" sz="1400" b="1" dirty="0" err="1">
                <a:solidFill>
                  <a:srgbClr val="00B050"/>
                </a:solidFill>
              </a:rPr>
              <a:t>AppenderRef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ref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"Schermo"</a:t>
            </a:r>
            <a:r>
              <a:rPr lang="it-IT" sz="1400" b="1" dirty="0">
                <a:solidFill>
                  <a:srgbClr val="00B050"/>
                </a:solidFill>
              </a:rPr>
              <a:t>/&gt;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&lt;/</a:t>
            </a:r>
            <a:r>
              <a:rPr lang="it-IT" sz="1400" b="1" dirty="0" err="1">
                <a:solidFill>
                  <a:srgbClr val="00B050"/>
                </a:solidFill>
              </a:rPr>
              <a:t>Logger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&lt;</a:t>
            </a:r>
            <a:r>
              <a:rPr lang="it-IT" sz="1400" b="1" dirty="0" err="1">
                <a:solidFill>
                  <a:srgbClr val="00B050"/>
                </a:solidFill>
              </a:rPr>
              <a:t>Logger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name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"it.uniroma3.siw.model"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level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"trace"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additivity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"false"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  &lt;</a:t>
            </a:r>
            <a:r>
              <a:rPr lang="it-IT" sz="1400" b="1" dirty="0" err="1">
                <a:solidFill>
                  <a:srgbClr val="00B050"/>
                </a:solidFill>
              </a:rPr>
              <a:t>AppenderRef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ref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"Schermo"</a:t>
            </a:r>
            <a:r>
              <a:rPr lang="it-IT" sz="1400" b="1" dirty="0">
                <a:solidFill>
                  <a:srgbClr val="00B050"/>
                </a:solidFill>
              </a:rPr>
              <a:t>/&gt;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  &lt;</a:t>
            </a:r>
            <a:r>
              <a:rPr lang="it-IT" sz="1400" b="1" dirty="0" err="1">
                <a:solidFill>
                  <a:srgbClr val="00B050"/>
                </a:solidFill>
              </a:rPr>
              <a:t>AppenderRef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ref</a:t>
            </a:r>
            <a:r>
              <a:rPr lang="it-IT" sz="1400" b="1" dirty="0">
                <a:solidFill>
                  <a:srgbClr val="00B050"/>
                </a:solidFill>
              </a:rPr>
              <a:t>="FILE"/&gt;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&lt;/</a:t>
            </a:r>
            <a:r>
              <a:rPr lang="it-IT" sz="1400" b="1" dirty="0" err="1">
                <a:solidFill>
                  <a:srgbClr val="00B050"/>
                </a:solidFill>
              </a:rPr>
              <a:t>Logger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&lt;</a:t>
            </a:r>
            <a:r>
              <a:rPr lang="it-IT" sz="1400" b="1" dirty="0" err="1">
                <a:solidFill>
                  <a:srgbClr val="00B050"/>
                </a:solidFill>
              </a:rPr>
              <a:t>Root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level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"info"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  &lt;</a:t>
            </a:r>
            <a:r>
              <a:rPr lang="it-IT" sz="1400" b="1" dirty="0" err="1">
                <a:solidFill>
                  <a:srgbClr val="00B050"/>
                </a:solidFill>
              </a:rPr>
              <a:t>AppenderRef</a:t>
            </a:r>
            <a:r>
              <a:rPr lang="it-IT" sz="1400" b="1" dirty="0">
                <a:solidFill>
                  <a:srgbClr val="00B050"/>
                </a:solidFill>
              </a:rPr>
              <a:t> </a:t>
            </a:r>
            <a:r>
              <a:rPr lang="it-IT" sz="1400" b="1" dirty="0" err="1">
                <a:solidFill>
                  <a:srgbClr val="00B050"/>
                </a:solidFill>
              </a:rPr>
              <a:t>ref</a:t>
            </a:r>
            <a:r>
              <a:rPr lang="it-IT" sz="1400" b="1" dirty="0">
                <a:solidFill>
                  <a:srgbClr val="00B050"/>
                </a:solidFill>
              </a:rPr>
              <a:t>=</a:t>
            </a:r>
            <a:r>
              <a:rPr lang="it-IT" sz="1400" b="1" i="1" dirty="0">
                <a:solidFill>
                  <a:srgbClr val="00B050"/>
                </a:solidFill>
              </a:rPr>
              <a:t>"FILE"</a:t>
            </a:r>
            <a:r>
              <a:rPr lang="it-IT" sz="1400" b="1" dirty="0">
                <a:solidFill>
                  <a:srgbClr val="00B050"/>
                </a:solidFill>
              </a:rPr>
              <a:t>/&gt;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  &lt;/</a:t>
            </a:r>
            <a:r>
              <a:rPr lang="it-IT" sz="1400" b="1" dirty="0" err="1">
                <a:solidFill>
                  <a:srgbClr val="00B050"/>
                </a:solidFill>
              </a:rPr>
              <a:t>Root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>
                <a:solidFill>
                  <a:srgbClr val="00B050"/>
                </a:solidFill>
              </a:rPr>
              <a:t>  &lt;/</a:t>
            </a:r>
            <a:r>
              <a:rPr lang="it-IT" sz="1400" b="1" dirty="0" err="1">
                <a:solidFill>
                  <a:srgbClr val="00B050"/>
                </a:solidFill>
              </a:rPr>
              <a:t>Loggers</a:t>
            </a:r>
            <a:r>
              <a:rPr lang="it-IT" sz="1400" b="1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1400" b="1" dirty="0"/>
              <a:t>&lt;/</a:t>
            </a:r>
            <a:r>
              <a:rPr lang="it-IT" sz="1400" b="1" dirty="0" err="1"/>
              <a:t>Configuration</a:t>
            </a:r>
            <a:r>
              <a:rPr lang="it-IT" sz="1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149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Registrazione</a:t>
            </a:r>
            <a:r>
              <a:rPr lang="en-US" dirty="0"/>
              <a:t> logger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(per la quale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interessati</a:t>
            </a:r>
            <a:r>
              <a:rPr lang="en-US" dirty="0"/>
              <a:t> a </a:t>
            </a:r>
            <a:r>
              <a:rPr lang="en-US" dirty="0" err="1"/>
              <a:t>produrre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log) </a:t>
            </a:r>
            <a:r>
              <a:rPr lang="en-US" dirty="0" err="1"/>
              <a:t>creiamo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Logger</a:t>
            </a:r>
          </a:p>
          <a:p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762000" y="3323597"/>
            <a:ext cx="8499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5" name="Rettangolo 4"/>
          <p:cNvSpPr/>
          <p:nvPr/>
        </p:nvSpPr>
        <p:spPr>
          <a:xfrm>
            <a:off x="457200" y="3180634"/>
            <a:ext cx="84196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package it.uniroma3.siw.main;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import org.apache.logging.log4j.LogManager;</a:t>
            </a:r>
          </a:p>
          <a:p>
            <a:r>
              <a:rPr lang="en-US" sz="1400" b="1" dirty="0">
                <a:latin typeface="Courier New"/>
                <a:cs typeface="Courier New"/>
              </a:rPr>
              <a:t>import org.apache.logging.log4j.Logger;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public class </a:t>
            </a:r>
            <a:r>
              <a:rPr lang="en-US" sz="1400" b="1" dirty="0" err="1">
                <a:latin typeface="Courier New"/>
                <a:cs typeface="Courier New"/>
              </a:rPr>
              <a:t>ProductMain</a:t>
            </a:r>
            <a:r>
              <a:rPr lang="en-US" sz="1400" b="1" dirty="0">
                <a:latin typeface="Courier New"/>
                <a:cs typeface="Courier New"/>
              </a:rPr>
              <a:t> {</a:t>
            </a:r>
          </a:p>
          <a:p>
            <a:br>
              <a:rPr lang="en-US" sz="1400" b="1" dirty="0">
                <a:latin typeface="Courier New"/>
                <a:cs typeface="Courier New"/>
              </a:rPr>
            </a:br>
            <a:r>
              <a:rPr lang="en-US" sz="1400" b="1" dirty="0">
                <a:latin typeface="Courier New"/>
                <a:cs typeface="Courier New"/>
              </a:rPr>
              <a:t>	// </a:t>
            </a:r>
            <a:r>
              <a:rPr lang="en-US" sz="1400" b="1" dirty="0" err="1">
                <a:latin typeface="Courier New"/>
                <a:cs typeface="Courier New"/>
              </a:rPr>
              <a:t>il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nome</a:t>
            </a:r>
            <a:r>
              <a:rPr lang="en-US" sz="1400" b="1" dirty="0">
                <a:latin typeface="Courier New"/>
                <a:cs typeface="Courier New"/>
              </a:rPr>
              <a:t> di </a:t>
            </a:r>
            <a:r>
              <a:rPr lang="en-US" sz="1400" b="1" dirty="0" err="1">
                <a:latin typeface="Courier New"/>
                <a:cs typeface="Courier New"/>
              </a:rPr>
              <a:t>questo</a:t>
            </a:r>
            <a:r>
              <a:rPr lang="en-US" sz="1400" b="1" dirty="0">
                <a:latin typeface="Courier New"/>
                <a:cs typeface="Courier New"/>
              </a:rPr>
              <a:t> logger </a:t>
            </a:r>
            <a:r>
              <a:rPr lang="en-US" sz="1400" b="1" dirty="0" err="1">
                <a:latin typeface="Courier New"/>
                <a:cs typeface="Courier New"/>
              </a:rPr>
              <a:t>sarà</a:t>
            </a:r>
            <a:r>
              <a:rPr lang="en-US" sz="1400" b="1" dirty="0">
                <a:latin typeface="Courier New"/>
                <a:cs typeface="Courier New"/>
              </a:rPr>
              <a:t> it.uniroma3.siw.main.ProductMain</a:t>
            </a:r>
          </a:p>
          <a:p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private static final Logger logger = </a:t>
            </a:r>
            <a:r>
              <a:rPr lang="en-US" sz="1400" b="1" dirty="0" err="1">
                <a:solidFill>
                  <a:srgbClr val="FF0000"/>
                </a:solidFill>
                <a:latin typeface="Courier New"/>
                <a:cs typeface="Courier New"/>
              </a:rPr>
              <a:t>LogManager.getLogger</a:t>
            </a: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();</a:t>
            </a:r>
          </a:p>
          <a:p>
            <a:br>
              <a:rPr lang="en-US" sz="1400" b="1" dirty="0">
                <a:latin typeface="Courier New"/>
                <a:cs typeface="Courier New"/>
              </a:rPr>
            </a:br>
            <a:r>
              <a:rPr lang="en-US" sz="1400" b="1" dirty="0">
                <a:latin typeface="Courier New"/>
                <a:cs typeface="Courier New"/>
              </a:rPr>
              <a:t>	//…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05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Registrazione</a:t>
            </a:r>
            <a:r>
              <a:rPr lang="en-US" dirty="0"/>
              <a:t> logger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BFF897-1BD2-894B-AD65-4E5DAA7C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modo simile, </a:t>
            </a:r>
            <a:r>
              <a:rPr lang="en-US" dirty="0" err="1"/>
              <a:t>registreremo</a:t>
            </a:r>
            <a:r>
              <a:rPr lang="en-US" dirty="0"/>
              <a:t> un logger in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(per la quale </a:t>
            </a:r>
            <a:r>
              <a:rPr lang="en-US" dirty="0" err="1"/>
              <a:t>pensiamo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necessario</a:t>
            </a:r>
            <a:r>
              <a:rPr lang="en-US" dirty="0"/>
              <a:t> </a:t>
            </a:r>
            <a:r>
              <a:rPr lang="en-US" dirty="0" err="1"/>
              <a:t>produrre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log)</a:t>
            </a:r>
          </a:p>
        </p:txBody>
      </p:sp>
      <p:sp>
        <p:nvSpPr>
          <p:cNvPr id="4" name="Rettangolo 3"/>
          <p:cNvSpPr/>
          <p:nvPr/>
        </p:nvSpPr>
        <p:spPr>
          <a:xfrm>
            <a:off x="762000" y="3323597"/>
            <a:ext cx="8499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5" name="Rettangolo 4"/>
          <p:cNvSpPr/>
          <p:nvPr/>
        </p:nvSpPr>
        <p:spPr>
          <a:xfrm>
            <a:off x="457200" y="1420266"/>
            <a:ext cx="84196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package it.uniroma3.siw.model;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import org.apache.logging.log4j.LogManager;</a:t>
            </a:r>
          </a:p>
          <a:p>
            <a:r>
              <a:rPr lang="en-US" sz="1400" b="1" dirty="0">
                <a:latin typeface="Courier New"/>
                <a:cs typeface="Courier New"/>
              </a:rPr>
              <a:t>import org.apache.logging.log4j.Logger;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public class Customer {</a:t>
            </a:r>
          </a:p>
          <a:p>
            <a:br>
              <a:rPr lang="en-US" sz="1400" b="1" dirty="0">
                <a:latin typeface="Courier New"/>
                <a:cs typeface="Courier New"/>
              </a:rPr>
            </a:br>
            <a:r>
              <a:rPr lang="en-US" sz="1400" b="1" dirty="0">
                <a:latin typeface="Courier New"/>
                <a:cs typeface="Courier New"/>
              </a:rPr>
              <a:t>	// </a:t>
            </a:r>
            <a:r>
              <a:rPr lang="en-US" sz="1400" b="1" dirty="0" err="1">
                <a:latin typeface="Courier New"/>
                <a:cs typeface="Courier New"/>
              </a:rPr>
              <a:t>il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nome</a:t>
            </a:r>
            <a:r>
              <a:rPr lang="en-US" sz="1400" b="1" dirty="0">
                <a:latin typeface="Courier New"/>
                <a:cs typeface="Courier New"/>
              </a:rPr>
              <a:t> di </a:t>
            </a:r>
            <a:r>
              <a:rPr lang="en-US" sz="1400" b="1" dirty="0" err="1">
                <a:latin typeface="Courier New"/>
                <a:cs typeface="Courier New"/>
              </a:rPr>
              <a:t>questo</a:t>
            </a:r>
            <a:r>
              <a:rPr lang="en-US" sz="1400" b="1" dirty="0">
                <a:latin typeface="Courier New"/>
                <a:cs typeface="Courier New"/>
              </a:rPr>
              <a:t> logger </a:t>
            </a:r>
            <a:r>
              <a:rPr lang="en-US" sz="1400" b="1" dirty="0" err="1">
                <a:latin typeface="Courier New"/>
                <a:cs typeface="Courier New"/>
              </a:rPr>
              <a:t>sarà</a:t>
            </a:r>
            <a:r>
              <a:rPr lang="en-US" sz="1400" b="1" dirty="0">
                <a:latin typeface="Courier New"/>
                <a:cs typeface="Courier New"/>
              </a:rPr>
              <a:t> it.uniroma3.siw.model.Customer</a:t>
            </a:r>
          </a:p>
          <a:p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private static final Logger logger = </a:t>
            </a:r>
            <a:r>
              <a:rPr lang="en-US" sz="1400" b="1" dirty="0" err="1">
                <a:solidFill>
                  <a:srgbClr val="FF0000"/>
                </a:solidFill>
                <a:latin typeface="Courier New"/>
                <a:cs typeface="Courier New"/>
              </a:rPr>
              <a:t>LogManager.getLogger</a:t>
            </a: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();</a:t>
            </a:r>
          </a:p>
          <a:p>
            <a:br>
              <a:rPr lang="en-US" sz="1400" b="1" dirty="0">
                <a:latin typeface="Courier New"/>
                <a:cs typeface="Courier New"/>
              </a:rPr>
            </a:br>
            <a:r>
              <a:rPr lang="en-US" sz="1400" b="1" dirty="0">
                <a:latin typeface="Courier New"/>
                <a:cs typeface="Courier New"/>
              </a:rPr>
              <a:t>	//…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38590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934087-2926-5148-84EB-22768BB2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C442F-0C52-D84C-B62B-33835434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 </a:t>
            </a:r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 </a:t>
            </a:r>
            <a:r>
              <a:rPr lang="en-US" dirty="0" err="1"/>
              <a:t>avviene</a:t>
            </a:r>
            <a:r>
              <a:rPr lang="en-US" dirty="0"/>
              <a:t> </a:t>
            </a:r>
            <a:r>
              <a:rPr lang="en-US" dirty="0" err="1"/>
              <a:t>invocando</a:t>
            </a:r>
            <a:r>
              <a:rPr lang="en-US" dirty="0"/>
              <a:t>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dell'oggetto</a:t>
            </a:r>
            <a:r>
              <a:rPr lang="en-US" dirty="0"/>
              <a:t> Logger</a:t>
            </a:r>
          </a:p>
          <a:p>
            <a:r>
              <a:rPr lang="en-US" dirty="0"/>
              <a:t>I </a:t>
            </a:r>
            <a:r>
              <a:rPr lang="en-US" dirty="0" err="1"/>
              <a:t>messaggi</a:t>
            </a:r>
            <a:r>
              <a:rPr lang="en-US" dirty="0"/>
              <a:t> di log </a:t>
            </a:r>
            <a:r>
              <a:rPr lang="en-US" dirty="0" err="1"/>
              <a:t>fanno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a </a:t>
            </a:r>
            <a:r>
              <a:rPr lang="en-US" dirty="0" err="1"/>
              <a:t>diversi</a:t>
            </a:r>
            <a:r>
              <a:rPr lang="en-US" dirty="0"/>
              <a:t> "</a:t>
            </a:r>
            <a:r>
              <a:rPr lang="en-US" dirty="0" err="1"/>
              <a:t>livelli</a:t>
            </a:r>
            <a:r>
              <a:rPr lang="en-US" dirty="0"/>
              <a:t>": trace, </a:t>
            </a:r>
            <a:r>
              <a:rPr lang="en-US" dirty="0" err="1"/>
              <a:t>degug</a:t>
            </a:r>
            <a:r>
              <a:rPr lang="en-US" dirty="0"/>
              <a:t>, info, warn, error, fatal</a:t>
            </a:r>
          </a:p>
          <a:p>
            <a:r>
              <a:rPr lang="en-US" dirty="0"/>
              <a:t>Il </a:t>
            </a:r>
            <a:r>
              <a:rPr lang="en-US" dirty="0" err="1"/>
              <a:t>programmatore</a:t>
            </a:r>
            <a:r>
              <a:rPr lang="en-US" dirty="0"/>
              <a:t> decide a quale </a:t>
            </a:r>
            <a:r>
              <a:rPr lang="en-US" dirty="0" err="1"/>
              <a:t>livello</a:t>
            </a:r>
            <a:r>
              <a:rPr lang="en-US" dirty="0"/>
              <a:t>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associare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, ed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appropriato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trace() </a:t>
            </a:r>
          </a:p>
          <a:p>
            <a:pPr lvl="1"/>
            <a:r>
              <a:rPr lang="en-US" dirty="0"/>
              <a:t>debug()</a:t>
            </a:r>
          </a:p>
          <a:p>
            <a:pPr lvl="1"/>
            <a:r>
              <a:rPr lang="en-US" dirty="0"/>
              <a:t>info()</a:t>
            </a:r>
          </a:p>
          <a:p>
            <a:pPr lvl="1"/>
            <a:r>
              <a:rPr lang="en-US" dirty="0"/>
              <a:t>warn()</a:t>
            </a:r>
          </a:p>
          <a:p>
            <a:pPr lvl="1"/>
            <a:r>
              <a:rPr lang="en-US" dirty="0"/>
              <a:t>error()</a:t>
            </a:r>
          </a:p>
          <a:p>
            <a:pPr lvl="1"/>
            <a:r>
              <a:rPr lang="en-US" dirty="0"/>
              <a:t>fatal()</a:t>
            </a:r>
          </a:p>
        </p:txBody>
      </p:sp>
    </p:spTree>
    <p:extLst>
      <p:ext uri="{BB962C8B-B14F-4D97-AF65-F5344CB8AC3E}">
        <p14:creationId xmlns:p14="http://schemas.microsoft.com/office/powerpoint/2010/main" val="55978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841B391-D578-6F4C-848B-CAB88E46BE89}"/>
              </a:ext>
            </a:extLst>
          </p:cNvPr>
          <p:cNvSpPr/>
          <p:nvPr/>
        </p:nvSpPr>
        <p:spPr>
          <a:xfrm>
            <a:off x="457200" y="1417638"/>
            <a:ext cx="841963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package it.uniroma3.siw.main;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import org.apache.logging.log4j.LogManager;</a:t>
            </a:r>
          </a:p>
          <a:p>
            <a:r>
              <a:rPr lang="en-US" sz="1400" b="1" dirty="0">
                <a:latin typeface="Courier New"/>
                <a:cs typeface="Courier New"/>
              </a:rPr>
              <a:t>import org.apache.logging.log4j.Logger;</a:t>
            </a:r>
          </a:p>
          <a:p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public class </a:t>
            </a:r>
            <a:r>
              <a:rPr lang="en-US" sz="1400" b="1" dirty="0" err="1">
                <a:latin typeface="Courier New"/>
                <a:cs typeface="Courier New"/>
              </a:rPr>
              <a:t>ProductMain</a:t>
            </a:r>
            <a:r>
              <a:rPr lang="en-US" sz="1400" b="1" dirty="0">
                <a:latin typeface="Courier New"/>
                <a:cs typeface="Courier New"/>
              </a:rPr>
              <a:t> {</a:t>
            </a:r>
          </a:p>
          <a:p>
            <a:br>
              <a:rPr lang="en-US" sz="1400" b="1" dirty="0">
                <a:latin typeface="Courier New"/>
                <a:cs typeface="Courier New"/>
              </a:rPr>
            </a:br>
            <a:r>
              <a:rPr lang="en-US" sz="1400" b="1" dirty="0">
                <a:latin typeface="Courier New"/>
                <a:cs typeface="Courier New"/>
              </a:rPr>
              <a:t>	// </a:t>
            </a:r>
            <a:r>
              <a:rPr lang="en-US" sz="1400" b="1" dirty="0" err="1">
                <a:latin typeface="Courier New"/>
                <a:cs typeface="Courier New"/>
              </a:rPr>
              <a:t>il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nome</a:t>
            </a:r>
            <a:r>
              <a:rPr lang="en-US" sz="1400" b="1" dirty="0">
                <a:latin typeface="Courier New"/>
                <a:cs typeface="Courier New"/>
              </a:rPr>
              <a:t> di </a:t>
            </a:r>
            <a:r>
              <a:rPr lang="en-US" sz="1400" b="1" dirty="0" err="1">
                <a:latin typeface="Courier New"/>
                <a:cs typeface="Courier New"/>
              </a:rPr>
              <a:t>questo</a:t>
            </a:r>
            <a:r>
              <a:rPr lang="en-US" sz="1400" b="1" dirty="0">
                <a:latin typeface="Courier New"/>
                <a:cs typeface="Courier New"/>
              </a:rPr>
              <a:t> logger </a:t>
            </a:r>
            <a:r>
              <a:rPr lang="en-US" sz="1400" b="1" dirty="0" err="1">
                <a:latin typeface="Courier New"/>
                <a:cs typeface="Courier New"/>
              </a:rPr>
              <a:t>sarà</a:t>
            </a:r>
            <a:r>
              <a:rPr lang="en-US" sz="1400" b="1" dirty="0">
                <a:latin typeface="Courier New"/>
                <a:cs typeface="Courier New"/>
              </a:rPr>
              <a:t> it.uniroma3.siw.main.ProductMain</a:t>
            </a:r>
          </a:p>
          <a:p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private static final Logger logger = </a:t>
            </a:r>
            <a:r>
              <a:rPr lang="en-US" sz="1400" b="1" dirty="0" err="1">
                <a:solidFill>
                  <a:srgbClr val="FF0000"/>
                </a:solidFill>
                <a:latin typeface="Courier New"/>
                <a:cs typeface="Courier New"/>
              </a:rPr>
              <a:t>LogManager.getLogger</a:t>
            </a:r>
            <a:r>
              <a:rPr lang="en-US" sz="1400" b="1" dirty="0">
                <a:solidFill>
                  <a:srgbClr val="FF0000"/>
                </a:solidFill>
                <a:latin typeface="Courier New"/>
                <a:cs typeface="Courier New"/>
              </a:rPr>
              <a:t>();</a:t>
            </a:r>
          </a:p>
          <a:p>
            <a:br>
              <a:rPr lang="en-US" sz="1400" b="1" dirty="0">
                <a:latin typeface="Courier New"/>
                <a:cs typeface="Courier New"/>
              </a:rPr>
            </a:br>
            <a:r>
              <a:rPr lang="en-US" sz="1400" b="1" dirty="0">
                <a:latin typeface="Courier New"/>
                <a:cs typeface="Courier New"/>
              </a:rPr>
              <a:t>	public static void main(String[] </a:t>
            </a:r>
            <a:r>
              <a:rPr lang="en-US" sz="1400" b="1" dirty="0" err="1">
                <a:latin typeface="Courier New"/>
                <a:cs typeface="Courier New"/>
              </a:rPr>
              <a:t>args</a:t>
            </a:r>
            <a:r>
              <a:rPr lang="en-US" sz="1400" b="1" dirty="0">
                <a:latin typeface="Courier New"/>
                <a:cs typeface="Courier New"/>
              </a:rPr>
              <a:t>) {</a:t>
            </a:r>
          </a:p>
          <a:p>
            <a:r>
              <a:rPr lang="en-US" sz="1400" b="1" dirty="0">
                <a:latin typeface="Courier New"/>
                <a:cs typeface="Courier New"/>
              </a:rPr>
              <a:t>        </a:t>
            </a:r>
            <a:r>
              <a:rPr lang="en-US" sz="1400" b="1" dirty="0" err="1">
                <a:latin typeface="Courier New"/>
                <a:cs typeface="Courier New"/>
              </a:rPr>
              <a:t>logger.trace</a:t>
            </a:r>
            <a:r>
              <a:rPr lang="en-US" sz="1400" b="1" dirty="0">
                <a:latin typeface="Courier New"/>
                <a:cs typeface="Courier New"/>
              </a:rPr>
              <a:t>("This is a Trace message");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</a:t>
            </a:r>
            <a:r>
              <a:rPr lang="en-US" sz="1400" b="1" dirty="0" err="1">
                <a:latin typeface="Courier New"/>
                <a:cs typeface="Courier New"/>
              </a:rPr>
              <a:t>logger.debug</a:t>
            </a:r>
            <a:r>
              <a:rPr lang="en-US" sz="1400" b="1" dirty="0">
                <a:latin typeface="Courier New"/>
                <a:cs typeface="Courier New"/>
              </a:rPr>
              <a:t>("This is a Debug message");</a:t>
            </a:r>
          </a:p>
          <a:p>
            <a:r>
              <a:rPr lang="en-US" sz="1400" b="1" dirty="0">
                <a:latin typeface="Courier New"/>
                <a:cs typeface="Courier New"/>
              </a:rPr>
              <a:t>        </a:t>
            </a:r>
            <a:r>
              <a:rPr lang="en-US" sz="1400" b="1" dirty="0" err="1">
                <a:latin typeface="Courier New"/>
                <a:cs typeface="Courier New"/>
              </a:rPr>
              <a:t>logger.info</a:t>
            </a:r>
            <a:r>
              <a:rPr lang="en-US" sz="1400" b="1" dirty="0">
                <a:latin typeface="Courier New"/>
                <a:cs typeface="Courier New"/>
              </a:rPr>
              <a:t>("This is an Info message");</a:t>
            </a:r>
          </a:p>
          <a:p>
            <a:r>
              <a:rPr lang="en-US" sz="1400" b="1" dirty="0">
                <a:latin typeface="Courier New"/>
                <a:cs typeface="Courier New"/>
              </a:rPr>
              <a:t>        </a:t>
            </a:r>
            <a:r>
              <a:rPr lang="en-US" sz="1400" b="1" dirty="0" err="1">
                <a:latin typeface="Courier New"/>
                <a:cs typeface="Courier New"/>
              </a:rPr>
              <a:t>logger.warn</a:t>
            </a:r>
            <a:r>
              <a:rPr lang="en-US" sz="1400" b="1" dirty="0">
                <a:latin typeface="Courier New"/>
                <a:cs typeface="Courier New"/>
              </a:rPr>
              <a:t>("This is a Warn message");</a:t>
            </a:r>
          </a:p>
          <a:p>
            <a:r>
              <a:rPr lang="en-US" sz="1400" b="1" dirty="0">
                <a:latin typeface="Courier New"/>
                <a:cs typeface="Courier New"/>
              </a:rPr>
              <a:t>        </a:t>
            </a:r>
            <a:r>
              <a:rPr lang="en-US" sz="1400" b="1" dirty="0" err="1">
                <a:latin typeface="Courier New"/>
                <a:cs typeface="Courier New"/>
              </a:rPr>
              <a:t>logger.error</a:t>
            </a:r>
            <a:r>
              <a:rPr lang="en-US" sz="1400" b="1" dirty="0">
                <a:latin typeface="Courier New"/>
                <a:cs typeface="Courier New"/>
              </a:rPr>
              <a:t>("This is an Error message");</a:t>
            </a:r>
          </a:p>
          <a:p>
            <a:r>
              <a:rPr lang="en-US" sz="1400" b="1" dirty="0">
                <a:latin typeface="Courier New"/>
                <a:cs typeface="Courier New"/>
              </a:rPr>
              <a:t>        </a:t>
            </a:r>
            <a:r>
              <a:rPr lang="en-US" sz="1400" b="1" dirty="0" err="1">
                <a:latin typeface="Courier New"/>
                <a:cs typeface="Courier New"/>
              </a:rPr>
              <a:t>logger.fatal</a:t>
            </a:r>
            <a:r>
              <a:rPr lang="en-US" sz="1400" b="1" dirty="0">
                <a:latin typeface="Courier New"/>
                <a:cs typeface="Courier New"/>
              </a:rPr>
              <a:t>("This is a Fatal message");</a:t>
            </a:r>
          </a:p>
          <a:p>
            <a:r>
              <a:rPr lang="en-US" sz="1400" b="1" dirty="0">
                <a:latin typeface="Courier New"/>
                <a:cs typeface="Courier New"/>
              </a:rPr>
              <a:t>	}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461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86ECD-7438-7543-A010-4FE5B0E0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C373DF-3EE4-E143-9AE4-1758AF27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da un </a:t>
            </a:r>
            <a:r>
              <a:rPr lang="en-US" dirty="0" err="1"/>
              <a:t>oggetto</a:t>
            </a:r>
            <a:r>
              <a:rPr lang="en-US" dirty="0"/>
              <a:t> logger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pubblicati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 </a:t>
            </a:r>
            <a:r>
              <a:rPr lang="en-US" dirty="0" err="1"/>
              <a:t>associati</a:t>
            </a:r>
            <a:r>
              <a:rPr lang="en-US" dirty="0"/>
              <a:t> a tale logger</a:t>
            </a:r>
          </a:p>
          <a:p>
            <a:r>
              <a:rPr lang="en-US" dirty="0" err="1"/>
              <a:t>L'associazione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logger e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, </a:t>
            </a:r>
            <a:r>
              <a:rPr lang="en-US" dirty="0" err="1"/>
              <a:t>insieme</a:t>
            </a:r>
            <a:r>
              <a:rPr lang="en-US" dirty="0"/>
              <a:t> al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specificati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di </a:t>
            </a:r>
            <a:r>
              <a:rPr lang="en-US" dirty="0" err="1"/>
              <a:t>configurazione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5BEFD8-81EE-5E42-9D71-73F22EFA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 file di </a:t>
            </a:r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59BED-3AA2-7646-89DD-CC4859C7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file di </a:t>
            </a:r>
            <a:r>
              <a:rPr lang="en-US" dirty="0" err="1"/>
              <a:t>configurazione</a:t>
            </a:r>
            <a:r>
              <a:rPr lang="en-US" dirty="0"/>
              <a:t> (se il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xml, il </a:t>
            </a:r>
            <a:r>
              <a:rPr lang="en-US" dirty="0" err="1"/>
              <a:t>nome</a:t>
            </a:r>
            <a:r>
              <a:rPr lang="en-US" dirty="0"/>
              <a:t> del file </a:t>
            </a:r>
            <a:r>
              <a:rPr lang="en-US" dirty="0" err="1"/>
              <a:t>è</a:t>
            </a:r>
            <a:r>
              <a:rPr lang="en-US" dirty="0"/>
              <a:t>: log4j2.xml)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classpath</a:t>
            </a:r>
            <a:endParaRPr lang="en-US" dirty="0"/>
          </a:p>
          <a:p>
            <a:r>
              <a:rPr lang="en-US" dirty="0" err="1"/>
              <a:t>Definisce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 e le </a:t>
            </a:r>
            <a:r>
              <a:rPr lang="en-US" dirty="0" err="1"/>
              <a:t>associazione</a:t>
            </a:r>
            <a:r>
              <a:rPr lang="en-US" dirty="0"/>
              <a:t> con </a:t>
            </a:r>
            <a:r>
              <a:rPr lang="en-US" dirty="0" err="1"/>
              <a:t>i</a:t>
            </a:r>
            <a:r>
              <a:rPr lang="en-US" dirty="0"/>
              <a:t> logger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definito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programma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>
                <a:latin typeface="+mn-lt"/>
              </a:rPr>
              <a:t>Sommario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it-IT" dirty="0" err="1"/>
              <a:t>Logging</a:t>
            </a:r>
            <a:endParaRPr lang="it-IT" dirty="0"/>
          </a:p>
          <a:p>
            <a:pPr lvl="1">
              <a:lnSpc>
                <a:spcPct val="90000"/>
              </a:lnSpc>
            </a:pPr>
            <a:r>
              <a:rPr lang="it-IT" dirty="0"/>
              <a:t>Introduzione e motivazioni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LOG4J2</a:t>
            </a:r>
          </a:p>
          <a:p>
            <a:pPr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Project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Managment</a:t>
            </a:r>
            <a:endParaRPr lang="it-IT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Introduzione e motivazioni</a:t>
            </a:r>
          </a:p>
          <a:p>
            <a:pPr lvl="1"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MAVEN</a:t>
            </a:r>
          </a:p>
          <a:p>
            <a:pPr>
              <a:lnSpc>
                <a:spcPct val="90000"/>
              </a:lnSpc>
            </a:pP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Versioning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&amp; Collaboration</a:t>
            </a:r>
          </a:p>
          <a:p>
            <a:pPr lvl="1"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Introduzione e motivazioni</a:t>
            </a:r>
          </a:p>
          <a:p>
            <a:pPr lvl="1"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GIT</a:t>
            </a:r>
          </a:p>
          <a:p>
            <a:pPr eaLnBrk="1" hangingPunct="1">
              <a:lnSpc>
                <a:spcPct val="90000"/>
              </a:lnSpc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1286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442E79A-24B9-9D4F-83A5-738923E45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)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facendo</a:t>
            </a:r>
            <a:r>
              <a:rPr lang="en-US" dirty="0"/>
              <a:t> </a:t>
            </a:r>
            <a:r>
              <a:rPr lang="en-US" dirty="0" err="1"/>
              <a:t>riferimento</a:t>
            </a:r>
            <a:r>
              <a:rPr lang="en-US" dirty="0"/>
              <a:t> al file di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presentato</a:t>
            </a:r>
            <a:r>
              <a:rPr lang="en-US" dirty="0"/>
              <a:t> in </a:t>
            </a:r>
            <a:r>
              <a:rPr lang="en-US" dirty="0" err="1"/>
              <a:t>precedenza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err="1"/>
              <a:t>definisce</a:t>
            </a:r>
            <a:r>
              <a:rPr lang="en-US" dirty="0"/>
              <a:t> un </a:t>
            </a:r>
            <a:r>
              <a:rPr lang="en-US" dirty="0" err="1"/>
              <a:t>appender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Console</a:t>
            </a:r>
          </a:p>
          <a:p>
            <a:pPr lvl="1"/>
            <a:r>
              <a:rPr lang="en-US" dirty="0"/>
              <a:t>il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dell'appender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Schermo</a:t>
            </a:r>
            <a:r>
              <a:rPr lang="en-US" dirty="0"/>
              <a:t> e il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andranno</a:t>
            </a:r>
            <a:r>
              <a:rPr lang="en-US" dirty="0"/>
              <a:t> </a:t>
            </a:r>
            <a:r>
              <a:rPr lang="en-US" dirty="0" err="1"/>
              <a:t>sullo</a:t>
            </a:r>
            <a:r>
              <a:rPr lang="en-US" dirty="0"/>
              <a:t> standard output </a:t>
            </a:r>
          </a:p>
          <a:p>
            <a:pPr lvl="1"/>
            <a:r>
              <a:rPr lang="en-US" dirty="0"/>
              <a:t>Segue la </a:t>
            </a:r>
            <a:r>
              <a:rPr lang="en-US" dirty="0" err="1"/>
              <a:t>definizione</a:t>
            </a:r>
            <a:r>
              <a:rPr lang="en-US" dirty="0"/>
              <a:t> del pattern con cui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stampati</a:t>
            </a:r>
            <a:r>
              <a:rPr lang="en-US" dirty="0"/>
              <a:t>.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prodotto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br>
              <a:rPr lang="en-US" sz="1500" dirty="0"/>
            </a:br>
            <a:r>
              <a:rPr lang="en-US" sz="1500" dirty="0"/>
              <a:t>17:33:54.816 [main] TRACE it.uniroma3.siw.main.ProductMain - This Will Be Printed On Trace</a:t>
            </a:r>
            <a:endParaRPr lang="en-US" sz="2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C3B9FF-72DB-B745-A354-68EF335A3608}"/>
              </a:ext>
            </a:extLst>
          </p:cNvPr>
          <p:cNvSpPr txBox="1"/>
          <p:nvPr/>
        </p:nvSpPr>
        <p:spPr>
          <a:xfrm>
            <a:off x="250689" y="2755262"/>
            <a:ext cx="8642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    &lt;Console </a:t>
            </a:r>
            <a:r>
              <a:rPr lang="it-IT" b="1" dirty="0" err="1">
                <a:solidFill>
                  <a:srgbClr val="0070C0"/>
                </a:solidFill>
              </a:rPr>
              <a:t>name</a:t>
            </a:r>
            <a:r>
              <a:rPr lang="it-IT" b="1" dirty="0">
                <a:solidFill>
                  <a:srgbClr val="0070C0"/>
                </a:solidFill>
              </a:rPr>
              <a:t>=</a:t>
            </a:r>
            <a:r>
              <a:rPr lang="it-IT" b="1" i="1" dirty="0">
                <a:solidFill>
                  <a:srgbClr val="0070C0"/>
                </a:solidFill>
              </a:rPr>
              <a:t>"Schermo"</a:t>
            </a:r>
            <a:r>
              <a:rPr lang="it-IT" b="1" dirty="0">
                <a:solidFill>
                  <a:srgbClr val="0070C0"/>
                </a:solidFill>
              </a:rPr>
              <a:t> target=</a:t>
            </a:r>
            <a:r>
              <a:rPr lang="it-IT" b="1" i="1" dirty="0">
                <a:solidFill>
                  <a:srgbClr val="0070C0"/>
                </a:solidFill>
              </a:rPr>
              <a:t>"SYSTEM_OUT"</a:t>
            </a:r>
            <a:r>
              <a:rPr lang="it-IT" b="1" dirty="0">
                <a:solidFill>
                  <a:srgbClr val="0070C0"/>
                </a:solidFill>
              </a:rPr>
              <a:t>&gt;</a:t>
            </a:r>
          </a:p>
          <a:p>
            <a:r>
              <a:rPr lang="it-IT" b="1" dirty="0">
                <a:solidFill>
                  <a:srgbClr val="0070C0"/>
                </a:solidFill>
              </a:rPr>
              <a:t>      &lt;</a:t>
            </a:r>
            <a:r>
              <a:rPr lang="it-IT" b="1" dirty="0" err="1">
                <a:solidFill>
                  <a:srgbClr val="0070C0"/>
                </a:solidFill>
              </a:rPr>
              <a:t>PatternLayout</a:t>
            </a:r>
            <a:r>
              <a:rPr lang="it-IT" b="1" dirty="0">
                <a:solidFill>
                  <a:srgbClr val="0070C0"/>
                </a:solidFill>
              </a:rPr>
              <a:t> pattern=</a:t>
            </a:r>
            <a:r>
              <a:rPr lang="it-IT" b="1" i="1" dirty="0">
                <a:solidFill>
                  <a:srgbClr val="0070C0"/>
                </a:solidFill>
              </a:rPr>
              <a:t>"%d{</a:t>
            </a:r>
            <a:r>
              <a:rPr lang="it-IT" b="1" i="1" dirty="0" err="1">
                <a:solidFill>
                  <a:srgbClr val="0070C0"/>
                </a:solidFill>
              </a:rPr>
              <a:t>HH:mm:ss.SSS</a:t>
            </a:r>
            <a:r>
              <a:rPr lang="it-IT" b="1" i="1" dirty="0">
                <a:solidFill>
                  <a:srgbClr val="0070C0"/>
                </a:solidFill>
              </a:rPr>
              <a:t>} [%t] %-5level %</a:t>
            </a:r>
            <a:r>
              <a:rPr lang="it-IT" b="1" i="1" dirty="0" err="1">
                <a:solidFill>
                  <a:srgbClr val="0070C0"/>
                </a:solidFill>
              </a:rPr>
              <a:t>logger</a:t>
            </a:r>
            <a:r>
              <a:rPr lang="it-IT" b="1" i="1" dirty="0">
                <a:solidFill>
                  <a:srgbClr val="0070C0"/>
                </a:solidFill>
              </a:rPr>
              <a:t>{36} - %</a:t>
            </a:r>
            <a:r>
              <a:rPr lang="it-IT" b="1" i="1" dirty="0" err="1">
                <a:solidFill>
                  <a:srgbClr val="0070C0"/>
                </a:solidFill>
              </a:rPr>
              <a:t>msg%n</a:t>
            </a:r>
            <a:r>
              <a:rPr lang="it-IT" b="1" i="1" dirty="0">
                <a:solidFill>
                  <a:srgbClr val="0070C0"/>
                </a:solidFill>
              </a:rPr>
              <a:t>"</a:t>
            </a:r>
            <a:r>
              <a:rPr lang="it-IT" b="1" dirty="0">
                <a:solidFill>
                  <a:srgbClr val="0070C0"/>
                </a:solidFill>
              </a:rPr>
              <a:t>/&gt;</a:t>
            </a:r>
          </a:p>
          <a:p>
            <a:r>
              <a:rPr lang="it-IT" b="1" dirty="0">
                <a:solidFill>
                  <a:srgbClr val="0070C0"/>
                </a:solidFill>
              </a:rPr>
              <a:t>    &lt;/Console&gt;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9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442E79A-24B9-9D4F-83A5-738923E45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file </a:t>
            </a:r>
            <a:r>
              <a:rPr lang="en-US" dirty="0" err="1"/>
              <a:t>abbiamo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appender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err="1"/>
              <a:t>definisce</a:t>
            </a:r>
            <a:r>
              <a:rPr lang="en-US" dirty="0"/>
              <a:t> un </a:t>
            </a:r>
            <a:r>
              <a:rPr lang="en-US" dirty="0" err="1"/>
              <a:t>appender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File</a:t>
            </a:r>
          </a:p>
          <a:p>
            <a:pPr lvl="1"/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dell'appender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FILE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 </a:t>
            </a:r>
            <a:r>
              <a:rPr lang="en-US" dirty="0" err="1"/>
              <a:t>andranno</a:t>
            </a:r>
            <a:r>
              <a:rPr lang="en-US" dirty="0"/>
              <a:t> in coda al file /logs/</a:t>
            </a:r>
            <a:r>
              <a:rPr lang="en-US" dirty="0" err="1"/>
              <a:t>logfile.log</a:t>
            </a:r>
            <a:endParaRPr lang="en-US" dirty="0"/>
          </a:p>
          <a:p>
            <a:pPr lvl="1"/>
            <a:r>
              <a:rPr lang="en-US" dirty="0"/>
              <a:t>Segue la </a:t>
            </a:r>
            <a:r>
              <a:rPr lang="en-US" dirty="0" err="1"/>
              <a:t>definizione</a:t>
            </a:r>
            <a:r>
              <a:rPr lang="en-US" dirty="0"/>
              <a:t> del pattern con cui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stampati</a:t>
            </a:r>
            <a:r>
              <a:rPr lang="en-US" dirty="0"/>
              <a:t>.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prodotto</a:t>
            </a:r>
            <a:r>
              <a:rPr lang="en-US" dirty="0"/>
              <a:t>:</a:t>
            </a:r>
          </a:p>
          <a:p>
            <a:pPr marL="0" indent="0">
              <a:buNone/>
            </a:pPr>
            <a:br>
              <a:rPr lang="en-US" sz="1500" dirty="0"/>
            </a:br>
            <a:r>
              <a:rPr lang="en-US" sz="1500" dirty="0"/>
              <a:t>	</a:t>
            </a:r>
            <a:r>
              <a:rPr lang="it-IT" sz="1200" dirty="0">
                <a:latin typeface="Helvetica" pitchFamily="2" charset="0"/>
              </a:rPr>
              <a:t>TRACE | 2020-04-13 17:42:56 | [</a:t>
            </a:r>
            <a:r>
              <a:rPr lang="it-IT" sz="1200" dirty="0" err="1">
                <a:latin typeface="Helvetica" pitchFamily="2" charset="0"/>
              </a:rPr>
              <a:t>main</a:t>
            </a:r>
            <a:r>
              <a:rPr lang="it-IT" sz="1200" dirty="0">
                <a:latin typeface="Helvetica" pitchFamily="2" charset="0"/>
              </a:rPr>
              <a:t>] </a:t>
            </a:r>
            <a:r>
              <a:rPr lang="it-IT" sz="1200" dirty="0" err="1">
                <a:latin typeface="Helvetica" pitchFamily="2" charset="0"/>
              </a:rPr>
              <a:t>main.ProductMain</a:t>
            </a:r>
            <a:r>
              <a:rPr lang="it-IT" sz="1200" dirty="0">
                <a:latin typeface="Helvetica" pitchFamily="2" charset="0"/>
              </a:rPr>
              <a:t> (ProductMain.java:28) - </a:t>
            </a:r>
            <a:r>
              <a:rPr lang="it-IT" sz="1200" dirty="0" err="1">
                <a:latin typeface="Helvetica" pitchFamily="2" charset="0"/>
              </a:rPr>
              <a:t>This</a:t>
            </a:r>
            <a:r>
              <a:rPr lang="it-IT" sz="1200" dirty="0">
                <a:latin typeface="Helvetica" pitchFamily="2" charset="0"/>
              </a:rPr>
              <a:t> Will Be </a:t>
            </a:r>
            <a:r>
              <a:rPr lang="it-IT" sz="1200" dirty="0" err="1">
                <a:latin typeface="Helvetica" pitchFamily="2" charset="0"/>
              </a:rPr>
              <a:t>Printed</a:t>
            </a:r>
            <a:r>
              <a:rPr lang="it-IT" sz="1200" dirty="0">
                <a:latin typeface="Helvetica" pitchFamily="2" charset="0"/>
              </a:rPr>
              <a:t> On Trace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C3B9FF-72DB-B745-A354-68EF335A3608}"/>
              </a:ext>
            </a:extLst>
          </p:cNvPr>
          <p:cNvSpPr txBox="1"/>
          <p:nvPr/>
        </p:nvSpPr>
        <p:spPr>
          <a:xfrm>
            <a:off x="457200" y="2228671"/>
            <a:ext cx="8504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0070C0"/>
                </a:solidFill>
              </a:rPr>
              <a:t>    &lt;File </a:t>
            </a:r>
            <a:r>
              <a:rPr lang="it-IT" sz="1600" b="1" dirty="0" err="1">
                <a:solidFill>
                  <a:srgbClr val="0070C0"/>
                </a:solidFill>
              </a:rPr>
              <a:t>name</a:t>
            </a:r>
            <a:r>
              <a:rPr lang="it-IT" sz="1600" b="1" dirty="0">
                <a:solidFill>
                  <a:srgbClr val="0070C0"/>
                </a:solidFill>
              </a:rPr>
              <a:t>=</a:t>
            </a:r>
            <a:r>
              <a:rPr lang="it-IT" sz="1600" b="1" i="1" dirty="0">
                <a:solidFill>
                  <a:srgbClr val="0070C0"/>
                </a:solidFill>
              </a:rPr>
              <a:t>"FILE"</a:t>
            </a:r>
            <a:r>
              <a:rPr lang="it-IT" sz="1600" b="1" dirty="0">
                <a:solidFill>
                  <a:srgbClr val="0070C0"/>
                </a:solidFill>
              </a:rPr>
              <a:t> </a:t>
            </a:r>
            <a:r>
              <a:rPr lang="it-IT" sz="1600" b="1" dirty="0" err="1">
                <a:solidFill>
                  <a:srgbClr val="0070C0"/>
                </a:solidFill>
              </a:rPr>
              <a:t>fileName</a:t>
            </a:r>
            <a:r>
              <a:rPr lang="it-IT" sz="1600" b="1" dirty="0">
                <a:solidFill>
                  <a:srgbClr val="0070C0"/>
                </a:solidFill>
              </a:rPr>
              <a:t>=</a:t>
            </a:r>
            <a:r>
              <a:rPr lang="it-IT" sz="1600" b="1" i="1" dirty="0">
                <a:solidFill>
                  <a:srgbClr val="0070C0"/>
                </a:solidFill>
              </a:rPr>
              <a:t>"</a:t>
            </a:r>
            <a:r>
              <a:rPr lang="it-IT" sz="1600" b="1" i="1" dirty="0" err="1">
                <a:solidFill>
                  <a:srgbClr val="0070C0"/>
                </a:solidFill>
              </a:rPr>
              <a:t>logs</a:t>
            </a:r>
            <a:r>
              <a:rPr lang="it-IT" sz="1600" b="1" i="1" dirty="0">
                <a:solidFill>
                  <a:srgbClr val="0070C0"/>
                </a:solidFill>
              </a:rPr>
              <a:t>/</a:t>
            </a:r>
            <a:r>
              <a:rPr lang="it-IT" sz="1600" b="1" i="1" dirty="0" err="1">
                <a:solidFill>
                  <a:srgbClr val="0070C0"/>
                </a:solidFill>
              </a:rPr>
              <a:t>logfile.log</a:t>
            </a:r>
            <a:r>
              <a:rPr lang="it-IT" sz="1600" b="1" i="1" dirty="0">
                <a:solidFill>
                  <a:srgbClr val="0070C0"/>
                </a:solidFill>
              </a:rPr>
              <a:t>"</a:t>
            </a:r>
            <a:r>
              <a:rPr lang="it-IT" sz="1600" b="1" dirty="0">
                <a:solidFill>
                  <a:srgbClr val="0070C0"/>
                </a:solidFill>
              </a:rPr>
              <a:t> </a:t>
            </a:r>
            <a:r>
              <a:rPr lang="it-IT" sz="1600" b="1" dirty="0" err="1">
                <a:solidFill>
                  <a:srgbClr val="0070C0"/>
                </a:solidFill>
              </a:rPr>
              <a:t>append</a:t>
            </a:r>
            <a:r>
              <a:rPr lang="it-IT" sz="1600" b="1" dirty="0">
                <a:solidFill>
                  <a:srgbClr val="0070C0"/>
                </a:solidFill>
              </a:rPr>
              <a:t>=</a:t>
            </a:r>
            <a:r>
              <a:rPr lang="it-IT" sz="1600" b="1" i="1" dirty="0">
                <a:solidFill>
                  <a:srgbClr val="0070C0"/>
                </a:solidFill>
              </a:rPr>
              <a:t>"</a:t>
            </a:r>
            <a:r>
              <a:rPr lang="it-IT" sz="1600" b="1" i="1" dirty="0" err="1">
                <a:solidFill>
                  <a:srgbClr val="0070C0"/>
                </a:solidFill>
              </a:rPr>
              <a:t>true</a:t>
            </a:r>
            <a:r>
              <a:rPr lang="it-IT" sz="1600" b="1" i="1" dirty="0">
                <a:solidFill>
                  <a:srgbClr val="0070C0"/>
                </a:solidFill>
              </a:rPr>
              <a:t>"</a:t>
            </a:r>
            <a:r>
              <a:rPr lang="it-IT" sz="1600" b="1" dirty="0">
                <a:solidFill>
                  <a:srgbClr val="0070C0"/>
                </a:solidFill>
              </a:rPr>
              <a:t>&gt;</a:t>
            </a:r>
          </a:p>
          <a:p>
            <a:r>
              <a:rPr lang="it-IT" sz="1600" b="1" dirty="0">
                <a:solidFill>
                  <a:srgbClr val="0070C0"/>
                </a:solidFill>
              </a:rPr>
              <a:t>      &lt;</a:t>
            </a:r>
            <a:r>
              <a:rPr lang="it-IT" sz="1600" b="1" dirty="0" err="1">
                <a:solidFill>
                  <a:srgbClr val="0070C0"/>
                </a:solidFill>
              </a:rPr>
              <a:t>PatternLayout</a:t>
            </a:r>
            <a:r>
              <a:rPr lang="it-IT" sz="1600" b="1" dirty="0">
                <a:solidFill>
                  <a:srgbClr val="0070C0"/>
                </a:solidFill>
              </a:rPr>
              <a:t> pattern=</a:t>
            </a:r>
            <a:r>
              <a:rPr lang="it-IT" sz="1600" b="1" i="1" dirty="0">
                <a:solidFill>
                  <a:srgbClr val="0070C0"/>
                </a:solidFill>
              </a:rPr>
              <a:t>"%-5p | %d{</a:t>
            </a:r>
            <a:r>
              <a:rPr lang="it-IT" sz="1600" b="1" i="1" dirty="0" err="1">
                <a:solidFill>
                  <a:srgbClr val="0070C0"/>
                </a:solidFill>
              </a:rPr>
              <a:t>yyyy</a:t>
            </a:r>
            <a:r>
              <a:rPr lang="it-IT" sz="1600" b="1" i="1" dirty="0">
                <a:solidFill>
                  <a:srgbClr val="0070C0"/>
                </a:solidFill>
              </a:rPr>
              <a:t>-MM-</a:t>
            </a:r>
            <a:r>
              <a:rPr lang="it-IT" sz="1600" b="1" i="1" dirty="0" err="1">
                <a:solidFill>
                  <a:srgbClr val="0070C0"/>
                </a:solidFill>
              </a:rPr>
              <a:t>dd</a:t>
            </a:r>
            <a:r>
              <a:rPr lang="it-IT" sz="1600" b="1" i="1" dirty="0">
                <a:solidFill>
                  <a:srgbClr val="0070C0"/>
                </a:solidFill>
              </a:rPr>
              <a:t> </a:t>
            </a:r>
            <a:r>
              <a:rPr lang="it-IT" sz="1600" b="1" i="1" dirty="0" err="1">
                <a:solidFill>
                  <a:srgbClr val="0070C0"/>
                </a:solidFill>
              </a:rPr>
              <a:t>HH:mm:ss</a:t>
            </a:r>
            <a:r>
              <a:rPr lang="it-IT" sz="1600" b="1" i="1" dirty="0">
                <a:solidFill>
                  <a:srgbClr val="0070C0"/>
                </a:solidFill>
              </a:rPr>
              <a:t>} | [%t] %C{2} (%</a:t>
            </a:r>
            <a:r>
              <a:rPr lang="it-IT" sz="1600" b="1" i="1" dirty="0" err="1">
                <a:solidFill>
                  <a:srgbClr val="0070C0"/>
                </a:solidFill>
              </a:rPr>
              <a:t>F</a:t>
            </a:r>
            <a:r>
              <a:rPr lang="it-IT" sz="1600" b="1" i="1" dirty="0">
                <a:solidFill>
                  <a:srgbClr val="0070C0"/>
                </a:solidFill>
              </a:rPr>
              <a:t>:%L) - %</a:t>
            </a:r>
            <a:r>
              <a:rPr lang="it-IT" sz="1600" b="1" i="1" dirty="0" err="1">
                <a:solidFill>
                  <a:srgbClr val="0070C0"/>
                </a:solidFill>
              </a:rPr>
              <a:t>m%n</a:t>
            </a:r>
            <a:r>
              <a:rPr lang="it-IT" sz="1600" b="1" i="1" dirty="0">
                <a:solidFill>
                  <a:srgbClr val="0070C0"/>
                </a:solidFill>
              </a:rPr>
              <a:t>"</a:t>
            </a:r>
            <a:r>
              <a:rPr lang="it-IT" sz="1600" b="1" dirty="0">
                <a:solidFill>
                  <a:srgbClr val="0070C0"/>
                </a:solidFill>
              </a:rPr>
              <a:t> /&gt;</a:t>
            </a:r>
          </a:p>
          <a:p>
            <a:r>
              <a:rPr lang="it-IT" sz="1600" b="1" dirty="0">
                <a:solidFill>
                  <a:srgbClr val="0070C0"/>
                </a:solidFill>
              </a:rPr>
              <a:t>    &lt;/File&gt;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4192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7AC33-409F-D145-B8A4-9FC0ACD6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41E36F-B613-AA4B-A8CA-5B7CD6C80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Dopo</a:t>
            </a:r>
            <a:r>
              <a:rPr lang="en-US" dirty="0"/>
              <a:t> la </a:t>
            </a: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,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specificata</a:t>
            </a:r>
            <a:r>
              <a:rPr lang="en-US" dirty="0"/>
              <a:t> la </a:t>
            </a:r>
            <a:r>
              <a:rPr lang="en-US" dirty="0" err="1"/>
              <a:t>associazione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logger con </a:t>
            </a:r>
            <a:r>
              <a:rPr lang="en-US" dirty="0" err="1"/>
              <a:t>uno</a:t>
            </a:r>
            <a:r>
              <a:rPr lang="en-US" dirty="0"/>
              <a:t> (o </a:t>
            </a:r>
            <a:r>
              <a:rPr lang="en-US" dirty="0" err="1"/>
              <a:t>più</a:t>
            </a:r>
            <a:r>
              <a:rPr lang="en-US" dirty="0"/>
              <a:t>) </a:t>
            </a:r>
            <a:r>
              <a:rPr lang="en-US" dirty="0" err="1"/>
              <a:t>appender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Il logger </a:t>
            </a:r>
            <a:r>
              <a:rPr lang="it-IT" i="1" dirty="0">
                <a:solidFill>
                  <a:srgbClr val="00B050"/>
                </a:solidFill>
              </a:rPr>
              <a:t>it.uniroma3.siw.main.ProductMain </a:t>
            </a:r>
            <a:r>
              <a:rPr lang="it-IT" dirty="0"/>
              <a:t>è associato all'appender </a:t>
            </a:r>
            <a:r>
              <a:rPr lang="it-IT" i="1" dirty="0">
                <a:solidFill>
                  <a:srgbClr val="00B050"/>
                </a:solidFill>
              </a:rPr>
              <a:t>Schermo</a:t>
            </a:r>
            <a:r>
              <a:rPr lang="it-IT" dirty="0"/>
              <a:t> e il livello di messaggi che chiediamo sia prodotto deve essere superiore a </a:t>
            </a:r>
            <a:r>
              <a:rPr lang="it-IT" i="1" dirty="0" err="1">
                <a:solidFill>
                  <a:srgbClr val="00B050"/>
                </a:solidFill>
              </a:rPr>
              <a:t>warn</a:t>
            </a:r>
            <a:r>
              <a:rPr lang="it-IT" dirty="0"/>
              <a:t> (quindi verranno prodotti i messaggi </a:t>
            </a:r>
            <a:r>
              <a:rPr lang="it-IT" dirty="0" err="1"/>
              <a:t>warn</a:t>
            </a:r>
            <a:r>
              <a:rPr lang="it-IT" dirty="0"/>
              <a:t>, </a:t>
            </a:r>
            <a:r>
              <a:rPr lang="it-IT" dirty="0" err="1"/>
              <a:t>error</a:t>
            </a:r>
            <a:r>
              <a:rPr lang="it-IT" dirty="0"/>
              <a:t>, </a:t>
            </a:r>
            <a:r>
              <a:rPr lang="it-IT" dirty="0" err="1"/>
              <a:t>fatal</a:t>
            </a:r>
            <a:r>
              <a:rPr lang="it-IT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60436A-54B3-AB4E-9B7F-AF6DD9B32317}"/>
              </a:ext>
            </a:extLst>
          </p:cNvPr>
          <p:cNvSpPr txBox="1"/>
          <p:nvPr/>
        </p:nvSpPr>
        <p:spPr>
          <a:xfrm>
            <a:off x="457200" y="2967335"/>
            <a:ext cx="6839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    &lt;</a:t>
            </a:r>
            <a:r>
              <a:rPr lang="it-IT" b="1" dirty="0" err="1">
                <a:solidFill>
                  <a:srgbClr val="00B050"/>
                </a:solidFill>
              </a:rPr>
              <a:t>Logger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name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"it.uniroma3.siw.main.ProductMain"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level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</a:t>
            </a:r>
            <a:r>
              <a:rPr lang="it-IT" b="1" i="1" dirty="0" err="1">
                <a:solidFill>
                  <a:srgbClr val="00B050"/>
                </a:solidFill>
              </a:rPr>
              <a:t>warn</a:t>
            </a:r>
            <a:r>
              <a:rPr lang="it-IT" b="1" i="1" dirty="0">
                <a:solidFill>
                  <a:srgbClr val="00B050"/>
                </a:solidFill>
              </a:rPr>
              <a:t>"</a:t>
            </a:r>
            <a:r>
              <a:rPr lang="it-IT" b="1" dirty="0">
                <a:solidFill>
                  <a:srgbClr val="00B050"/>
                </a:solidFill>
              </a:rPr>
              <a:t>&gt;</a:t>
            </a:r>
          </a:p>
          <a:p>
            <a:r>
              <a:rPr lang="it-IT" b="1" dirty="0">
                <a:solidFill>
                  <a:srgbClr val="00B050"/>
                </a:solidFill>
              </a:rPr>
              <a:t>      &lt;</a:t>
            </a:r>
            <a:r>
              <a:rPr lang="it-IT" b="1" dirty="0" err="1">
                <a:solidFill>
                  <a:srgbClr val="00B050"/>
                </a:solidFill>
              </a:rPr>
              <a:t>AppenderRef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ref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"Schermo"</a:t>
            </a:r>
            <a:r>
              <a:rPr lang="it-IT" b="1" dirty="0">
                <a:solidFill>
                  <a:srgbClr val="00B050"/>
                </a:solidFill>
              </a:rPr>
              <a:t>/&gt;</a:t>
            </a:r>
          </a:p>
          <a:p>
            <a:r>
              <a:rPr lang="it-IT" b="1" dirty="0">
                <a:solidFill>
                  <a:srgbClr val="00B050"/>
                </a:solidFill>
              </a:rPr>
              <a:t>    &lt;/</a:t>
            </a:r>
            <a:r>
              <a:rPr lang="it-IT" b="1" dirty="0" err="1">
                <a:solidFill>
                  <a:srgbClr val="00B050"/>
                </a:solidFill>
              </a:rPr>
              <a:t>Logger</a:t>
            </a:r>
            <a:r>
              <a:rPr lang="it-IT" b="1" dirty="0">
                <a:solidFill>
                  <a:srgbClr val="00B050"/>
                </a:solidFill>
              </a:rPr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77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7AC33-409F-D145-B8A4-9FC0ACD6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41E36F-B613-AA4B-A8CA-5B7CD6C80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Possiamo</a:t>
            </a:r>
            <a:r>
              <a:rPr lang="en-US" sz="2400" dirty="0"/>
              <a:t> </a:t>
            </a:r>
            <a:r>
              <a:rPr lang="en-US" sz="2400" dirty="0" err="1"/>
              <a:t>indicare</a:t>
            </a:r>
            <a:r>
              <a:rPr lang="en-US" sz="2400" dirty="0"/>
              <a:t> </a:t>
            </a:r>
            <a:r>
              <a:rPr lang="en-US" sz="2400" dirty="0" err="1"/>
              <a:t>insiemi</a:t>
            </a:r>
            <a:r>
              <a:rPr lang="en-US" sz="2400" dirty="0"/>
              <a:t> di logger </a:t>
            </a:r>
            <a:r>
              <a:rPr lang="en-US" sz="2400" dirty="0" err="1"/>
              <a:t>facendo</a:t>
            </a:r>
            <a:r>
              <a:rPr lang="en-US" sz="2400" dirty="0"/>
              <a:t> </a:t>
            </a:r>
            <a:r>
              <a:rPr lang="en-US" sz="2400" dirty="0" err="1"/>
              <a:t>riferimento</a:t>
            </a:r>
            <a:r>
              <a:rPr lang="en-US" sz="2400" dirty="0"/>
              <a:t> </a:t>
            </a:r>
            <a:r>
              <a:rPr lang="en-US" sz="2400" dirty="0" err="1"/>
              <a:t>alla</a:t>
            </a:r>
            <a:r>
              <a:rPr lang="en-US" sz="2400" dirty="0"/>
              <a:t> </a:t>
            </a:r>
            <a:r>
              <a:rPr lang="en-US" sz="2400" dirty="0" err="1"/>
              <a:t>definizione</a:t>
            </a:r>
            <a:r>
              <a:rPr lang="en-US" sz="2400" dirty="0"/>
              <a:t> </a:t>
            </a:r>
            <a:r>
              <a:rPr lang="en-US" sz="2400" dirty="0" err="1"/>
              <a:t>gerarchica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package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Questa </a:t>
            </a:r>
            <a:r>
              <a:rPr lang="en-US" sz="2400" dirty="0" err="1"/>
              <a:t>definizione</a:t>
            </a:r>
            <a:r>
              <a:rPr lang="en-US" sz="2400" dirty="0"/>
              <a:t> include </a:t>
            </a:r>
            <a:r>
              <a:rPr lang="en-US" sz="2400" dirty="0" err="1"/>
              <a:t>tutti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logger </a:t>
            </a:r>
            <a:r>
              <a:rPr lang="en-US" sz="2400" dirty="0" err="1"/>
              <a:t>definiti</a:t>
            </a:r>
            <a:r>
              <a:rPr lang="en-US" sz="2400" dirty="0"/>
              <a:t> </a:t>
            </a:r>
            <a:r>
              <a:rPr lang="en-US" sz="2400" dirty="0" err="1"/>
              <a:t>nelle</a:t>
            </a:r>
            <a:r>
              <a:rPr lang="en-US" sz="2400" dirty="0"/>
              <a:t> </a:t>
            </a:r>
            <a:r>
              <a:rPr lang="en-US" sz="2400" dirty="0" err="1"/>
              <a:t>classi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cui </a:t>
            </a:r>
            <a:r>
              <a:rPr lang="en-US" sz="2400" dirty="0" err="1"/>
              <a:t>nome</a:t>
            </a:r>
            <a:r>
              <a:rPr lang="en-US" sz="2400" dirty="0"/>
              <a:t> </a:t>
            </a:r>
            <a:r>
              <a:rPr lang="en-US" sz="2400" dirty="0" err="1"/>
              <a:t>completamente</a:t>
            </a:r>
            <a:r>
              <a:rPr lang="en-US" sz="2400" dirty="0"/>
              <a:t> </a:t>
            </a:r>
            <a:r>
              <a:rPr lang="en-US" sz="2400" dirty="0" err="1"/>
              <a:t>identificato</a:t>
            </a:r>
            <a:r>
              <a:rPr lang="en-US" sz="2400" dirty="0"/>
              <a:t> </a:t>
            </a:r>
            <a:r>
              <a:rPr lang="en-US" sz="2400" dirty="0" err="1"/>
              <a:t>inizia</a:t>
            </a:r>
            <a:r>
              <a:rPr lang="en-US" sz="2400" dirty="0"/>
              <a:t> con </a:t>
            </a:r>
            <a:r>
              <a:rPr lang="it-IT" sz="2400" i="1" dirty="0">
                <a:solidFill>
                  <a:srgbClr val="00B050"/>
                </a:solidFill>
              </a:rPr>
              <a:t>it.uniroma3.siw.model </a:t>
            </a:r>
          </a:p>
          <a:p>
            <a:r>
              <a:rPr lang="it-IT" sz="2400" dirty="0"/>
              <a:t>In questo caso l'associazione è con due appender e il livello di messaggi superiore a trace (quindi tutti)</a:t>
            </a:r>
          </a:p>
          <a:p>
            <a:r>
              <a:rPr lang="it-IT" sz="2400" dirty="0"/>
              <a:t>L'attributo </a:t>
            </a:r>
            <a:r>
              <a:rPr lang="it-IT" sz="2400" b="1" dirty="0" err="1">
                <a:solidFill>
                  <a:srgbClr val="00B050"/>
                </a:solidFill>
              </a:rPr>
              <a:t>additivity</a:t>
            </a:r>
            <a:r>
              <a:rPr lang="it-IT" sz="2400" b="1" dirty="0">
                <a:solidFill>
                  <a:srgbClr val="00B050"/>
                </a:solidFill>
              </a:rPr>
              <a:t>=</a:t>
            </a:r>
            <a:r>
              <a:rPr lang="it-IT" sz="2400" b="1" i="1" dirty="0">
                <a:solidFill>
                  <a:srgbClr val="00B050"/>
                </a:solidFill>
              </a:rPr>
              <a:t>"false" </a:t>
            </a:r>
            <a:r>
              <a:rPr lang="it-IT" sz="2400" dirty="0"/>
              <a:t>serve a specificare che se ci fosse un insieme di </a:t>
            </a:r>
            <a:r>
              <a:rPr lang="it-IT" sz="2400" dirty="0" err="1"/>
              <a:t>logger</a:t>
            </a:r>
            <a:r>
              <a:rPr lang="it-IT" sz="2400" dirty="0"/>
              <a:t> che include questi (ad es. </a:t>
            </a:r>
            <a:r>
              <a:rPr lang="it-IT" sz="2400" i="1" dirty="0">
                <a:solidFill>
                  <a:srgbClr val="00B050"/>
                </a:solidFill>
              </a:rPr>
              <a:t>it.uniroma3</a:t>
            </a:r>
            <a:r>
              <a:rPr lang="it-IT" sz="2400" dirty="0"/>
              <a:t>), i messaggi non devono essere duplicati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60436A-54B3-AB4E-9B7F-AF6DD9B32317}"/>
              </a:ext>
            </a:extLst>
          </p:cNvPr>
          <p:cNvSpPr txBox="1"/>
          <p:nvPr/>
        </p:nvSpPr>
        <p:spPr>
          <a:xfrm>
            <a:off x="457200" y="2295463"/>
            <a:ext cx="73713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    &lt;</a:t>
            </a:r>
            <a:r>
              <a:rPr lang="it-IT" b="1" dirty="0" err="1">
                <a:solidFill>
                  <a:srgbClr val="00B050"/>
                </a:solidFill>
              </a:rPr>
              <a:t>Logger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name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</a:t>
            </a:r>
            <a:r>
              <a:rPr lang="it-IT" b="1" i="1" dirty="0">
                <a:solidFill>
                  <a:srgbClr val="00B050"/>
                </a:solidFill>
                <a:highlight>
                  <a:srgbClr val="FFFF00"/>
                </a:highlight>
              </a:rPr>
              <a:t>it.uniroma3.siw.model</a:t>
            </a:r>
            <a:r>
              <a:rPr lang="it-IT" b="1" i="1" dirty="0">
                <a:solidFill>
                  <a:srgbClr val="00B050"/>
                </a:solidFill>
              </a:rPr>
              <a:t>"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level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"trace"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additivity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"false"</a:t>
            </a:r>
            <a:r>
              <a:rPr lang="it-IT" b="1" dirty="0">
                <a:solidFill>
                  <a:srgbClr val="00B050"/>
                </a:solidFill>
              </a:rPr>
              <a:t>&gt;</a:t>
            </a:r>
          </a:p>
          <a:p>
            <a:r>
              <a:rPr lang="it-IT" b="1" dirty="0">
                <a:solidFill>
                  <a:srgbClr val="00B050"/>
                </a:solidFill>
              </a:rPr>
              <a:t>      &lt;</a:t>
            </a:r>
            <a:r>
              <a:rPr lang="it-IT" b="1" dirty="0" err="1">
                <a:solidFill>
                  <a:srgbClr val="00B050"/>
                </a:solidFill>
              </a:rPr>
              <a:t>AppenderRef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ref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 Schermo"</a:t>
            </a:r>
            <a:r>
              <a:rPr lang="it-IT" b="1" dirty="0">
                <a:solidFill>
                  <a:srgbClr val="00B050"/>
                </a:solidFill>
              </a:rPr>
              <a:t>/&gt;</a:t>
            </a:r>
          </a:p>
          <a:p>
            <a:r>
              <a:rPr lang="it-IT" b="1" dirty="0">
                <a:solidFill>
                  <a:srgbClr val="00B050"/>
                </a:solidFill>
              </a:rPr>
              <a:t>      &lt;</a:t>
            </a:r>
            <a:r>
              <a:rPr lang="it-IT" b="1" dirty="0" err="1">
                <a:solidFill>
                  <a:srgbClr val="00B050"/>
                </a:solidFill>
              </a:rPr>
              <a:t>AppenderRef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ref</a:t>
            </a:r>
            <a:r>
              <a:rPr lang="it-IT" b="1" dirty="0">
                <a:solidFill>
                  <a:srgbClr val="00B050"/>
                </a:solidFill>
              </a:rPr>
              <a:t>="FILE"/&gt;</a:t>
            </a:r>
          </a:p>
          <a:p>
            <a:r>
              <a:rPr lang="it-IT" b="1" dirty="0">
                <a:solidFill>
                  <a:srgbClr val="00B050"/>
                </a:solidFill>
              </a:rPr>
              <a:t>    &lt;/</a:t>
            </a:r>
            <a:r>
              <a:rPr lang="it-IT" b="1" dirty="0" err="1">
                <a:solidFill>
                  <a:srgbClr val="00B050"/>
                </a:solidFill>
              </a:rPr>
              <a:t>Logger</a:t>
            </a:r>
            <a:r>
              <a:rPr lang="it-IT" b="1" dirty="0">
                <a:solidFill>
                  <a:srgbClr val="00B050"/>
                </a:solidFill>
              </a:rPr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5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7AC33-409F-D145-B8A4-9FC0ACD6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Configurazione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41E36F-B613-AA4B-A8CA-5B7CD6C80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gerarchia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logger ha una </a:t>
            </a:r>
            <a:r>
              <a:rPr lang="en-US" sz="2400" dirty="0" err="1"/>
              <a:t>radice</a:t>
            </a:r>
            <a:r>
              <a:rPr lang="en-US" sz="2400" dirty="0"/>
              <a:t>,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viene</a:t>
            </a:r>
            <a:r>
              <a:rPr lang="en-US" sz="2400" dirty="0"/>
              <a:t> </a:t>
            </a:r>
            <a:r>
              <a:rPr lang="en-US" sz="2400" dirty="0" err="1"/>
              <a:t>espressa</a:t>
            </a:r>
            <a:r>
              <a:rPr lang="en-US" sz="2400" dirty="0"/>
              <a:t> con </a:t>
            </a:r>
            <a:r>
              <a:rPr lang="en-US" sz="2400" dirty="0" err="1"/>
              <a:t>uno</a:t>
            </a:r>
            <a:r>
              <a:rPr lang="en-US" sz="2400" dirty="0"/>
              <a:t> </a:t>
            </a:r>
            <a:r>
              <a:rPr lang="en-US" sz="2400" dirty="0" err="1"/>
              <a:t>specifico</a:t>
            </a:r>
            <a:r>
              <a:rPr lang="en-US" sz="2400" dirty="0"/>
              <a:t> </a:t>
            </a:r>
            <a:r>
              <a:rPr lang="en-US" sz="2400" dirty="0" err="1"/>
              <a:t>elemento</a:t>
            </a:r>
            <a:r>
              <a:rPr lang="en-US" sz="2400" dirty="0"/>
              <a:t> (Root)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Questa </a:t>
            </a:r>
            <a:r>
              <a:rPr lang="en-US" sz="2400" dirty="0" err="1"/>
              <a:t>definizione</a:t>
            </a:r>
            <a:r>
              <a:rPr lang="en-US" sz="2400" dirty="0"/>
              <a:t> include </a:t>
            </a:r>
            <a:r>
              <a:rPr lang="en-US" sz="2400" b="1" dirty="0" err="1"/>
              <a:t>tutti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logger </a:t>
            </a:r>
            <a:r>
              <a:rPr lang="en-US" sz="2400" dirty="0" err="1"/>
              <a:t>definiti</a:t>
            </a:r>
            <a:r>
              <a:rPr lang="en-US" sz="2400" dirty="0"/>
              <a:t> </a:t>
            </a:r>
            <a:r>
              <a:rPr lang="en-US" sz="2400" dirty="0" err="1"/>
              <a:t>nelle</a:t>
            </a:r>
            <a:r>
              <a:rPr lang="en-US" sz="2400" dirty="0"/>
              <a:t> </a:t>
            </a:r>
            <a:r>
              <a:rPr lang="en-US" sz="2400" dirty="0" err="1"/>
              <a:t>classi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applicazione</a:t>
            </a:r>
            <a:endParaRPr lang="en-US" sz="2400" dirty="0"/>
          </a:p>
          <a:p>
            <a:r>
              <a:rPr lang="it-IT" sz="2400" dirty="0"/>
              <a:t>In questo caso l'associazione è con l'appender FILE e il livello è a trace (quindi tutti)</a:t>
            </a:r>
          </a:p>
          <a:p>
            <a:r>
              <a:rPr lang="it-IT" sz="2400" dirty="0"/>
              <a:t>L'attributo </a:t>
            </a:r>
            <a:r>
              <a:rPr lang="it-IT" sz="2400" b="1" dirty="0" err="1">
                <a:solidFill>
                  <a:srgbClr val="00B050"/>
                </a:solidFill>
              </a:rPr>
              <a:t>additivity</a:t>
            </a:r>
            <a:r>
              <a:rPr lang="it-IT" sz="2400" b="1" dirty="0">
                <a:solidFill>
                  <a:srgbClr val="00B050"/>
                </a:solidFill>
              </a:rPr>
              <a:t>=</a:t>
            </a:r>
            <a:r>
              <a:rPr lang="it-IT" sz="2400" b="1" i="1" dirty="0">
                <a:solidFill>
                  <a:srgbClr val="00B050"/>
                </a:solidFill>
              </a:rPr>
              <a:t>"false" </a:t>
            </a:r>
            <a:r>
              <a:rPr lang="it-IT" sz="2400" dirty="0"/>
              <a:t>serve a specificare che se ci fosse un insieme di </a:t>
            </a:r>
            <a:r>
              <a:rPr lang="it-IT" sz="2400" dirty="0" err="1"/>
              <a:t>logger</a:t>
            </a:r>
            <a:r>
              <a:rPr lang="it-IT" sz="2400" dirty="0"/>
              <a:t> che include questi (ad es. </a:t>
            </a:r>
            <a:r>
              <a:rPr lang="it-IT" sz="2400" i="1" dirty="0">
                <a:solidFill>
                  <a:srgbClr val="00B050"/>
                </a:solidFill>
              </a:rPr>
              <a:t>it.uniroma3</a:t>
            </a:r>
            <a:r>
              <a:rPr lang="it-IT" sz="2400" dirty="0"/>
              <a:t>), i messaggi non devono essere duplicati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60436A-54B3-AB4E-9B7F-AF6DD9B32317}"/>
              </a:ext>
            </a:extLst>
          </p:cNvPr>
          <p:cNvSpPr txBox="1"/>
          <p:nvPr/>
        </p:nvSpPr>
        <p:spPr>
          <a:xfrm>
            <a:off x="835573" y="2505670"/>
            <a:ext cx="3105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    &lt;</a:t>
            </a:r>
            <a:r>
              <a:rPr lang="it-IT" b="1" dirty="0" err="1">
                <a:solidFill>
                  <a:srgbClr val="00B050"/>
                </a:solidFill>
              </a:rPr>
              <a:t>Root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level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"info"</a:t>
            </a:r>
            <a:r>
              <a:rPr lang="it-IT" b="1" dirty="0">
                <a:solidFill>
                  <a:srgbClr val="00B050"/>
                </a:solidFill>
              </a:rPr>
              <a:t>&gt;</a:t>
            </a:r>
          </a:p>
          <a:p>
            <a:r>
              <a:rPr lang="it-IT" b="1" dirty="0">
                <a:solidFill>
                  <a:srgbClr val="00B050"/>
                </a:solidFill>
              </a:rPr>
              <a:t>      &lt;</a:t>
            </a:r>
            <a:r>
              <a:rPr lang="it-IT" b="1" dirty="0" err="1">
                <a:solidFill>
                  <a:srgbClr val="00B050"/>
                </a:solidFill>
              </a:rPr>
              <a:t>AppenderRef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ref</a:t>
            </a:r>
            <a:r>
              <a:rPr lang="it-IT" b="1" dirty="0">
                <a:solidFill>
                  <a:srgbClr val="00B050"/>
                </a:solidFill>
              </a:rPr>
              <a:t>=</a:t>
            </a:r>
            <a:r>
              <a:rPr lang="it-IT" b="1" i="1" dirty="0">
                <a:solidFill>
                  <a:srgbClr val="00B050"/>
                </a:solidFill>
              </a:rPr>
              <a:t>"FILE"</a:t>
            </a:r>
            <a:r>
              <a:rPr lang="it-IT" b="1" dirty="0">
                <a:solidFill>
                  <a:srgbClr val="00B050"/>
                </a:solidFill>
              </a:rPr>
              <a:t>/&gt;</a:t>
            </a:r>
          </a:p>
          <a:p>
            <a:r>
              <a:rPr lang="it-IT" b="1" dirty="0">
                <a:solidFill>
                  <a:srgbClr val="00B050"/>
                </a:solidFill>
              </a:rPr>
              <a:t>    &lt;/</a:t>
            </a:r>
            <a:r>
              <a:rPr lang="it-IT" b="1" dirty="0" err="1">
                <a:solidFill>
                  <a:srgbClr val="00B050"/>
                </a:solidFill>
              </a:rPr>
              <a:t>Root</a:t>
            </a:r>
            <a:r>
              <a:rPr lang="it-IT" b="1" dirty="0">
                <a:solidFill>
                  <a:srgbClr val="00B050"/>
                </a:solidFill>
              </a:rPr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5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04B4D-E3F5-BD45-9373-7B97E036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E627F8-BCF8-8247-B9B4-63F3B48BE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framework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popolari</a:t>
            </a:r>
            <a:r>
              <a:rPr lang="en-US" dirty="0"/>
              <a:t> (ad es. Hibernate)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immerso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proprio </a:t>
            </a:r>
            <a:r>
              <a:rPr lang="en-US" dirty="0" err="1"/>
              <a:t>codice</a:t>
            </a:r>
            <a:r>
              <a:rPr lang="en-US" dirty="0"/>
              <a:t> le </a:t>
            </a:r>
            <a:r>
              <a:rPr lang="en-US" dirty="0" err="1"/>
              <a:t>chiamate</a:t>
            </a:r>
            <a:r>
              <a:rPr lang="en-US" dirty="0"/>
              <a:t> ai </a:t>
            </a:r>
            <a:r>
              <a:rPr lang="en-US" dirty="0" err="1"/>
              <a:t>metodi</a:t>
            </a:r>
            <a:r>
              <a:rPr lang="en-US" dirty="0"/>
              <a:t> di logging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popolari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nella</a:t>
            </a:r>
            <a:r>
              <a:rPr lang="en-US" dirty="0"/>
              <a:t> nostra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interessati</a:t>
            </a:r>
            <a:r>
              <a:rPr lang="en-US" dirty="0"/>
              <a:t> ad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 del framework,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definire</a:t>
            </a:r>
            <a:r>
              <a:rPr lang="en-US" dirty="0"/>
              <a:t> una </a:t>
            </a:r>
            <a:r>
              <a:rPr lang="en-US" dirty="0" err="1"/>
              <a:t>associazione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logger, </a:t>
            </a:r>
            <a:r>
              <a:rPr lang="en-US" dirty="0" err="1"/>
              <a:t>oppure</a:t>
            </a:r>
            <a:r>
              <a:rPr lang="en-US" dirty="0"/>
              <a:t> (se non ne </a:t>
            </a:r>
            <a:r>
              <a:rPr lang="en-US" dirty="0" err="1"/>
              <a:t>conosciamo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) </a:t>
            </a:r>
            <a:r>
              <a:rPr lang="en-US" dirty="0" err="1"/>
              <a:t>associare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logger Root ad un </a:t>
            </a:r>
            <a:r>
              <a:rPr lang="en-US" dirty="0" err="1"/>
              <a:t>appender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13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89764E-3CA5-AE4C-A594-8FA8848B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hibernate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D7275-4FBE-4F4A-8BE1-AD568CAE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di Hibernate, </a:t>
            </a:r>
            <a:r>
              <a:rPr lang="en-US" dirty="0" err="1"/>
              <a:t>potremmo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interessati</a:t>
            </a:r>
            <a:r>
              <a:rPr lang="en-US" dirty="0"/>
              <a:t> a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maggiori</a:t>
            </a:r>
            <a:r>
              <a:rPr lang="en-US" dirty="0"/>
              <a:t>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 </a:t>
            </a:r>
            <a:r>
              <a:rPr lang="en-US" dirty="0" err="1"/>
              <a:t>all'interazione</a:t>
            </a:r>
            <a:r>
              <a:rPr lang="en-US" dirty="0"/>
              <a:t> </a:t>
            </a:r>
            <a:r>
              <a:rPr lang="en-US" dirty="0" err="1"/>
              <a:t>dell'ORM</a:t>
            </a:r>
            <a:r>
              <a:rPr lang="en-US" dirty="0"/>
              <a:t> con il DBMS</a:t>
            </a:r>
          </a:p>
          <a:p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vorremmo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le </a:t>
            </a:r>
            <a:r>
              <a:rPr lang="en-US" dirty="0" err="1"/>
              <a:t>istruzioni</a:t>
            </a:r>
            <a:r>
              <a:rPr lang="en-US" dirty="0"/>
              <a:t> SQL </a:t>
            </a:r>
            <a:r>
              <a:rPr lang="en-US" dirty="0" err="1"/>
              <a:t>inviate</a:t>
            </a:r>
            <a:r>
              <a:rPr lang="en-US" dirty="0"/>
              <a:t> al DBMS con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endParaRPr lang="en-US" dirty="0"/>
          </a:p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Hibernate le produce con </a:t>
            </a:r>
            <a:r>
              <a:rPr lang="en-US" dirty="0" err="1"/>
              <a:t>messaggi</a:t>
            </a:r>
            <a:r>
              <a:rPr lang="en-US" dirty="0"/>
              <a:t> di log a </a:t>
            </a:r>
            <a:r>
              <a:rPr lang="en-US" dirty="0" err="1"/>
              <a:t>livello</a:t>
            </a:r>
            <a:r>
              <a:rPr lang="en-US" dirty="0"/>
              <a:t> trace</a:t>
            </a:r>
          </a:p>
          <a:p>
            <a:r>
              <a:rPr lang="en-US" dirty="0" err="1"/>
              <a:t>Abbiamo</a:t>
            </a:r>
            <a:r>
              <a:rPr lang="en-US" dirty="0"/>
              <a:t> due </a:t>
            </a:r>
            <a:r>
              <a:rPr lang="en-US" dirty="0" err="1"/>
              <a:t>soluzioni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Attiviamo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logger Root a </a:t>
            </a:r>
            <a:r>
              <a:rPr lang="en-US" dirty="0" err="1"/>
              <a:t>livello</a:t>
            </a:r>
            <a:r>
              <a:rPr lang="en-US" dirty="0"/>
              <a:t> trace</a:t>
            </a:r>
          </a:p>
          <a:p>
            <a:pPr lvl="1"/>
            <a:r>
              <a:rPr lang="en-US" dirty="0" err="1"/>
              <a:t>Attiviamo</a:t>
            </a:r>
            <a:r>
              <a:rPr lang="en-US" dirty="0"/>
              <a:t> </a:t>
            </a:r>
            <a:r>
              <a:rPr lang="en-US" dirty="0" err="1"/>
              <a:t>specifici</a:t>
            </a:r>
            <a:r>
              <a:rPr lang="en-US" dirty="0"/>
              <a:t> Logger (ma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conoscerne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8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89764E-3CA5-AE4C-A594-8FA8848B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hibernate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D7275-4FBE-4F4A-8BE1-AD568CAE1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5046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Attiviamo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logger Root a </a:t>
            </a:r>
            <a:r>
              <a:rPr lang="en-US" dirty="0" err="1"/>
              <a:t>livello</a:t>
            </a:r>
            <a:r>
              <a:rPr lang="en-US" dirty="0"/>
              <a:t> trace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funziona</a:t>
            </a:r>
            <a:r>
              <a:rPr lang="en-US" dirty="0"/>
              <a:t>, ma produce </a:t>
            </a:r>
            <a:r>
              <a:rPr lang="en-US" dirty="0" err="1"/>
              <a:t>tantissimi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</a:t>
            </a:r>
          </a:p>
          <a:p>
            <a:r>
              <a:rPr lang="en-US" dirty="0" err="1"/>
              <a:t>Attiviamo</a:t>
            </a:r>
            <a:r>
              <a:rPr lang="en-US" dirty="0"/>
              <a:t> </a:t>
            </a:r>
            <a:r>
              <a:rPr lang="en-US" dirty="0" err="1"/>
              <a:t>specifici</a:t>
            </a:r>
            <a:r>
              <a:rPr lang="en-US" dirty="0"/>
              <a:t> Logger. 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servono</a:t>
            </a:r>
            <a:r>
              <a:rPr lang="en-US" dirty="0"/>
              <a:t> (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ricavarli</a:t>
            </a:r>
            <a:r>
              <a:rPr lang="en-US" dirty="0"/>
              <a:t> </a:t>
            </a:r>
            <a:r>
              <a:rPr lang="en-US" dirty="0" err="1"/>
              <a:t>analizzando</a:t>
            </a:r>
            <a:r>
              <a:rPr lang="en-US" dirty="0"/>
              <a:t> I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) </a:t>
            </a:r>
            <a:r>
              <a:rPr lang="en-US" dirty="0" err="1"/>
              <a:t>sono</a:t>
            </a:r>
            <a:r>
              <a:rPr lang="en-US" dirty="0"/>
              <a:t>: </a:t>
            </a:r>
          </a:p>
          <a:p>
            <a:pPr lvl="1"/>
            <a:r>
              <a:rPr lang="en-US" sz="2300" dirty="0" err="1">
                <a:solidFill>
                  <a:srgbClr val="00B050"/>
                </a:solidFill>
              </a:rPr>
              <a:t>org.hibernate.type.descriptor.sql.BasicBinder</a:t>
            </a:r>
            <a:br>
              <a:rPr lang="en-US" dirty="0"/>
            </a:br>
            <a:r>
              <a:rPr lang="en-US" dirty="0"/>
              <a:t>ci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ai </a:t>
            </a:r>
            <a:r>
              <a:rPr lang="en-US" dirty="0" err="1"/>
              <a:t>parametri</a:t>
            </a:r>
            <a:r>
              <a:rPr lang="en-US" dirty="0"/>
              <a:t> (</a:t>
            </a:r>
            <a:r>
              <a:rPr lang="en-US" dirty="0" err="1"/>
              <a:t>indicati</a:t>
            </a:r>
            <a:r>
              <a:rPr lang="en-US" dirty="0"/>
              <a:t> con ?) di una </a:t>
            </a:r>
            <a:r>
              <a:rPr lang="en-US" dirty="0" err="1"/>
              <a:t>istruzione</a:t>
            </a:r>
            <a:r>
              <a:rPr lang="en-US" dirty="0"/>
              <a:t> SQL</a:t>
            </a:r>
          </a:p>
          <a:p>
            <a:pPr lvl="1"/>
            <a:r>
              <a:rPr lang="it-IT" sz="2300" dirty="0">
                <a:solidFill>
                  <a:srgbClr val="00B050"/>
                </a:solidFill>
              </a:rPr>
              <a:t>org.hibernate.resource.jdbc.internal.ResourceRegistryStandardImpl</a:t>
            </a:r>
            <a:br>
              <a:rPr lang="it-IT" sz="2300" dirty="0">
                <a:solidFill>
                  <a:srgbClr val="00B050"/>
                </a:solidFill>
              </a:rPr>
            </a:br>
            <a:r>
              <a:rPr lang="it-IT" dirty="0"/>
              <a:t>ci permette di vedere l'istruzione SQL completa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A971AD-97D2-D34C-B739-146AD2862196}"/>
              </a:ext>
            </a:extLst>
          </p:cNvPr>
          <p:cNvSpPr txBox="1"/>
          <p:nvPr/>
        </p:nvSpPr>
        <p:spPr>
          <a:xfrm>
            <a:off x="924911" y="1934381"/>
            <a:ext cx="3483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    &lt;</a:t>
            </a:r>
            <a:r>
              <a:rPr lang="it-IT" dirty="0" err="1">
                <a:solidFill>
                  <a:srgbClr val="00B050"/>
                </a:solidFill>
              </a:rPr>
              <a:t>Root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level</a:t>
            </a:r>
            <a:r>
              <a:rPr lang="it-IT" dirty="0">
                <a:solidFill>
                  <a:srgbClr val="00B050"/>
                </a:solidFill>
              </a:rPr>
              <a:t>=</a:t>
            </a:r>
            <a:r>
              <a:rPr lang="it-IT" i="1" dirty="0">
                <a:solidFill>
                  <a:srgbClr val="00B050"/>
                </a:solidFill>
              </a:rPr>
              <a:t>"trace"</a:t>
            </a:r>
            <a:r>
              <a:rPr lang="it-IT" dirty="0">
                <a:solidFill>
                  <a:srgbClr val="00B050"/>
                </a:solidFill>
              </a:rPr>
              <a:t>&gt;</a:t>
            </a:r>
          </a:p>
          <a:p>
            <a:r>
              <a:rPr lang="it-IT" dirty="0">
                <a:solidFill>
                  <a:srgbClr val="00B050"/>
                </a:solidFill>
              </a:rPr>
              <a:t>      &lt;</a:t>
            </a:r>
            <a:r>
              <a:rPr lang="it-IT" dirty="0" err="1">
                <a:solidFill>
                  <a:srgbClr val="00B050"/>
                </a:solidFill>
              </a:rPr>
              <a:t>AppenderRef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ref</a:t>
            </a:r>
            <a:r>
              <a:rPr lang="it-IT" dirty="0">
                <a:solidFill>
                  <a:srgbClr val="00B050"/>
                </a:solidFill>
              </a:rPr>
              <a:t>=</a:t>
            </a:r>
            <a:r>
              <a:rPr lang="it-IT" i="1" dirty="0">
                <a:solidFill>
                  <a:srgbClr val="00B050"/>
                </a:solidFill>
              </a:rPr>
              <a:t>"Schermo"</a:t>
            </a:r>
            <a:r>
              <a:rPr lang="it-IT" dirty="0">
                <a:solidFill>
                  <a:srgbClr val="00B050"/>
                </a:solidFill>
              </a:rPr>
              <a:t>/&gt;</a:t>
            </a:r>
          </a:p>
          <a:p>
            <a:r>
              <a:rPr lang="it-IT" dirty="0">
                <a:solidFill>
                  <a:srgbClr val="00B050"/>
                </a:solidFill>
              </a:rPr>
              <a:t>    &lt;/</a:t>
            </a:r>
            <a:r>
              <a:rPr lang="it-IT" dirty="0" err="1">
                <a:solidFill>
                  <a:srgbClr val="00B050"/>
                </a:solidFill>
              </a:rPr>
              <a:t>Root</a:t>
            </a:r>
            <a:r>
              <a:rPr lang="it-IT" dirty="0">
                <a:solidFill>
                  <a:srgbClr val="00B050"/>
                </a:solidFill>
              </a:rPr>
              <a:t>&gt;</a:t>
            </a:r>
          </a:p>
          <a:p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AD8081-8CDF-3948-B845-809FD0E842A1}"/>
              </a:ext>
            </a:extLst>
          </p:cNvPr>
          <p:cNvSpPr txBox="1"/>
          <p:nvPr/>
        </p:nvSpPr>
        <p:spPr>
          <a:xfrm>
            <a:off x="231100" y="5383033"/>
            <a:ext cx="835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    &lt;</a:t>
            </a:r>
            <a:r>
              <a:rPr lang="it-IT" dirty="0" err="1">
                <a:solidFill>
                  <a:srgbClr val="00B050"/>
                </a:solidFill>
              </a:rPr>
              <a:t>Logger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name</a:t>
            </a:r>
            <a:r>
              <a:rPr lang="it-IT" dirty="0">
                <a:solidFill>
                  <a:srgbClr val="00B050"/>
                </a:solidFill>
              </a:rPr>
              <a:t>=</a:t>
            </a:r>
            <a:r>
              <a:rPr lang="it-IT" i="1" dirty="0">
                <a:solidFill>
                  <a:srgbClr val="00B050"/>
                </a:solidFill>
              </a:rPr>
              <a:t>"org.hibernate.resource.jdbc.internal.ResourceRegistryStandardImpl"</a:t>
            </a:r>
            <a:r>
              <a:rPr lang="it-IT" dirty="0">
                <a:solidFill>
                  <a:srgbClr val="00B050"/>
                </a:solidFill>
              </a:rPr>
              <a:t> </a:t>
            </a:r>
          </a:p>
          <a:p>
            <a:r>
              <a:rPr lang="it-IT" dirty="0">
                <a:solidFill>
                  <a:srgbClr val="00B050"/>
                </a:solidFill>
              </a:rPr>
              <a:t>                   </a:t>
            </a:r>
            <a:r>
              <a:rPr lang="it-IT" dirty="0" err="1">
                <a:solidFill>
                  <a:srgbClr val="00B050"/>
                </a:solidFill>
              </a:rPr>
              <a:t>level</a:t>
            </a:r>
            <a:r>
              <a:rPr lang="it-IT" dirty="0">
                <a:solidFill>
                  <a:srgbClr val="00B050"/>
                </a:solidFill>
              </a:rPr>
              <a:t>=</a:t>
            </a:r>
            <a:r>
              <a:rPr lang="it-IT" i="1" dirty="0">
                <a:solidFill>
                  <a:srgbClr val="00B050"/>
                </a:solidFill>
              </a:rPr>
              <a:t>"trace"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additivity</a:t>
            </a:r>
            <a:r>
              <a:rPr lang="it-IT" dirty="0">
                <a:solidFill>
                  <a:srgbClr val="00B050"/>
                </a:solidFill>
              </a:rPr>
              <a:t>=</a:t>
            </a:r>
            <a:r>
              <a:rPr lang="it-IT" i="1" dirty="0">
                <a:solidFill>
                  <a:srgbClr val="00B050"/>
                </a:solidFill>
              </a:rPr>
              <a:t>"false"</a:t>
            </a:r>
            <a:r>
              <a:rPr lang="it-IT" dirty="0">
                <a:solidFill>
                  <a:srgbClr val="00B050"/>
                </a:solidFill>
              </a:rPr>
              <a:t>&gt;</a:t>
            </a:r>
          </a:p>
          <a:p>
            <a:r>
              <a:rPr lang="it-IT" dirty="0">
                <a:solidFill>
                  <a:srgbClr val="00B050"/>
                </a:solidFill>
              </a:rPr>
              <a:t>      &lt;</a:t>
            </a:r>
            <a:r>
              <a:rPr lang="it-IT" dirty="0" err="1">
                <a:solidFill>
                  <a:srgbClr val="00B050"/>
                </a:solidFill>
              </a:rPr>
              <a:t>AppenderRef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ref</a:t>
            </a:r>
            <a:r>
              <a:rPr lang="it-IT" dirty="0">
                <a:solidFill>
                  <a:srgbClr val="00B050"/>
                </a:solidFill>
              </a:rPr>
              <a:t>=</a:t>
            </a:r>
            <a:r>
              <a:rPr lang="it-IT" i="1" dirty="0">
                <a:solidFill>
                  <a:srgbClr val="00B050"/>
                </a:solidFill>
              </a:rPr>
              <a:t>"Schermo"</a:t>
            </a:r>
            <a:r>
              <a:rPr lang="it-IT" dirty="0">
                <a:solidFill>
                  <a:srgbClr val="00B050"/>
                </a:solidFill>
              </a:rPr>
              <a:t>/&gt;</a:t>
            </a:r>
          </a:p>
          <a:p>
            <a:r>
              <a:rPr lang="it-IT" dirty="0">
                <a:solidFill>
                  <a:srgbClr val="00B050"/>
                </a:solidFill>
              </a:rPr>
              <a:t>    &lt;/</a:t>
            </a:r>
            <a:r>
              <a:rPr lang="it-IT" dirty="0" err="1">
                <a:solidFill>
                  <a:srgbClr val="00B050"/>
                </a:solidFill>
              </a:rPr>
              <a:t>Logger</a:t>
            </a:r>
            <a:r>
              <a:rPr lang="it-IT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8784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Mettiamo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in </a:t>
            </a:r>
            <a:r>
              <a:rPr lang="en-US" dirty="0" err="1"/>
              <a:t>pratica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0761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1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5C30C61-5689-DE4A-91F1-CA7514D7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Prendere</a:t>
            </a:r>
            <a:r>
              <a:rPr lang="en-US" dirty="0"/>
              <a:t> </a:t>
            </a:r>
            <a:r>
              <a:rPr lang="en-US" dirty="0" err="1"/>
              <a:t>l'ultima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siw-jpa-es2</a:t>
            </a:r>
          </a:p>
          <a:p>
            <a:r>
              <a:rPr lang="en-US" dirty="0" err="1"/>
              <a:t>Aggiungere</a:t>
            </a:r>
            <a:r>
              <a:rPr lang="en-US" dirty="0"/>
              <a:t> al </a:t>
            </a:r>
            <a:r>
              <a:rPr lang="en-US" dirty="0" err="1"/>
              <a:t>buildpath</a:t>
            </a:r>
            <a:r>
              <a:rPr lang="en-US" dirty="0"/>
              <a:t> le </a:t>
            </a:r>
            <a:r>
              <a:rPr lang="en-US" dirty="0" err="1"/>
              <a:t>librerie</a:t>
            </a:r>
            <a:r>
              <a:rPr lang="en-US" dirty="0"/>
              <a:t> log4j2 (</a:t>
            </a:r>
            <a:r>
              <a:rPr lang="en-US" dirty="0" err="1"/>
              <a:t>vedi</a:t>
            </a:r>
            <a:r>
              <a:rPr lang="en-US" dirty="0"/>
              <a:t> slide </a:t>
            </a:r>
            <a:r>
              <a:rPr lang="en-US" dirty="0" err="1"/>
              <a:t>precedenti</a:t>
            </a:r>
            <a:r>
              <a:rPr lang="en-US" dirty="0"/>
              <a:t>)</a:t>
            </a:r>
          </a:p>
          <a:p>
            <a:r>
              <a:rPr lang="en-US" dirty="0" err="1"/>
              <a:t>Creare</a:t>
            </a:r>
            <a:r>
              <a:rPr lang="en-US" dirty="0"/>
              <a:t> in 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log4j2.xml</a:t>
            </a:r>
          </a:p>
          <a:p>
            <a:r>
              <a:rPr lang="en-US" dirty="0" err="1"/>
              <a:t>Registrare</a:t>
            </a:r>
            <a:r>
              <a:rPr lang="en-US" dirty="0"/>
              <a:t> un logger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ProductMain</a:t>
            </a:r>
            <a:endParaRPr lang="en-US" dirty="0"/>
          </a:p>
          <a:p>
            <a:r>
              <a:rPr lang="en-US" dirty="0"/>
              <a:t>Nel </a:t>
            </a:r>
            <a:r>
              <a:rPr lang="en-US" dirty="0" err="1"/>
              <a:t>metodo</a:t>
            </a:r>
            <a:r>
              <a:rPr lang="en-US" dirty="0"/>
              <a:t> main </a:t>
            </a:r>
            <a:r>
              <a:rPr lang="en-US" dirty="0" err="1"/>
              <a:t>mettere</a:t>
            </a:r>
            <a:r>
              <a:rPr lang="en-US" dirty="0"/>
              <a:t> </a:t>
            </a:r>
            <a:r>
              <a:rPr lang="en-US" dirty="0" err="1"/>
              <a:t>istruzioni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messaggi</a:t>
            </a:r>
            <a:r>
              <a:rPr lang="en-US" dirty="0"/>
              <a:t> di log a </a:t>
            </a:r>
            <a:r>
              <a:rPr lang="en-US" dirty="0" err="1"/>
              <a:t>diversi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(</a:t>
            </a:r>
            <a:r>
              <a:rPr lang="en-US" dirty="0" err="1"/>
              <a:t>vedi</a:t>
            </a:r>
            <a:r>
              <a:rPr lang="en-US" dirty="0"/>
              <a:t> slide 17)</a:t>
            </a:r>
          </a:p>
          <a:p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e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(</a:t>
            </a:r>
            <a:r>
              <a:rPr lang="en-US" dirty="0" err="1"/>
              <a:t>nella</a:t>
            </a:r>
            <a:r>
              <a:rPr lang="en-US" dirty="0"/>
              <a:t> console e </a:t>
            </a:r>
            <a:r>
              <a:rPr lang="en-US" dirty="0" err="1"/>
              <a:t>nel</a:t>
            </a:r>
            <a:r>
              <a:rPr lang="en-US" dirty="0"/>
              <a:t> file di log)</a:t>
            </a:r>
          </a:p>
          <a:p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di </a:t>
            </a:r>
            <a:r>
              <a:rPr lang="en-US" dirty="0" err="1"/>
              <a:t>configurazione</a:t>
            </a:r>
            <a:r>
              <a:rPr lang="en-US" dirty="0"/>
              <a:t> log4j2.xml </a:t>
            </a:r>
            <a:r>
              <a:rPr lang="en-US" dirty="0" err="1"/>
              <a:t>cambiando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livello</a:t>
            </a:r>
            <a:r>
              <a:rPr lang="en-US" dirty="0"/>
              <a:t> di log </a:t>
            </a:r>
            <a:r>
              <a:rPr lang="en-US" dirty="0" err="1"/>
              <a:t>associato</a:t>
            </a:r>
            <a:r>
              <a:rPr lang="en-US" dirty="0"/>
              <a:t> al logger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ProductMain</a:t>
            </a:r>
            <a:r>
              <a:rPr lang="en-US" dirty="0"/>
              <a:t> e la </a:t>
            </a:r>
            <a:r>
              <a:rPr lang="en-US" dirty="0" err="1"/>
              <a:t>radice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Logger ed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per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 </a:t>
            </a:r>
            <a:r>
              <a:rPr lang="en-US" dirty="0" err="1"/>
              <a:t>prodotti</a:t>
            </a:r>
            <a:endParaRPr lang="en-US" dirty="0"/>
          </a:p>
          <a:p>
            <a:r>
              <a:rPr lang="en-US" dirty="0" err="1"/>
              <a:t>Provare</a:t>
            </a:r>
            <a:r>
              <a:rPr lang="en-US" dirty="0"/>
              <a:t> ad </a:t>
            </a: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l'attributo</a:t>
            </a:r>
            <a:r>
              <a:rPr lang="en-US" dirty="0"/>
              <a:t> additivity al logger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ProductMain</a:t>
            </a:r>
            <a:r>
              <a:rPr lang="en-US" dirty="0"/>
              <a:t> e </a:t>
            </a:r>
            <a:r>
              <a:rPr lang="en-US" dirty="0" err="1"/>
              <a:t>verificare</a:t>
            </a:r>
            <a:r>
              <a:rPr lang="en-US" dirty="0"/>
              <a:t> come </a:t>
            </a:r>
            <a:r>
              <a:rPr lang="en-US" dirty="0" err="1"/>
              <a:t>cambiano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impostandolo</a:t>
            </a:r>
            <a:r>
              <a:rPr lang="en-US" dirty="0"/>
              <a:t> a true o a false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3B0FEE-871C-8048-AFC2-6BDE45E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465" y="503615"/>
            <a:ext cx="2843142" cy="14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 Wikipedia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inglese</a:t>
            </a:r>
            <a:r>
              <a:rPr lang="en-US" dirty="0"/>
              <a:t> log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tronco</a:t>
            </a:r>
            <a:r>
              <a:rPr lang="en-US" dirty="0"/>
              <a:t> di </a:t>
            </a:r>
            <a:r>
              <a:rPr lang="en-US" dirty="0" err="1"/>
              <a:t>legno</a:t>
            </a:r>
            <a:r>
              <a:rPr lang="en-US" dirty="0"/>
              <a:t>;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gergo</a:t>
            </a:r>
            <a:r>
              <a:rPr lang="en-US" dirty="0"/>
              <a:t> </a:t>
            </a:r>
            <a:r>
              <a:rPr lang="en-US" dirty="0" err="1"/>
              <a:t>nautico</a:t>
            </a:r>
            <a:r>
              <a:rPr lang="en-US" dirty="0"/>
              <a:t> del 1700 era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di </a:t>
            </a:r>
            <a:r>
              <a:rPr lang="en-US" dirty="0" err="1"/>
              <a:t>legno</a:t>
            </a:r>
            <a:r>
              <a:rPr lang="en-US" dirty="0"/>
              <a:t> </a:t>
            </a:r>
            <a:r>
              <a:rPr lang="en-US" dirty="0" err="1"/>
              <a:t>fissato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fune</a:t>
            </a:r>
            <a:r>
              <a:rPr lang="en-US" dirty="0"/>
              <a:t> con </a:t>
            </a:r>
            <a:r>
              <a:rPr lang="en-US" dirty="0" err="1"/>
              <a:t>nodi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 </a:t>
            </a:r>
            <a:r>
              <a:rPr lang="en-US" dirty="0" err="1"/>
              <a:t>regolare</a:t>
            </a:r>
            <a:r>
              <a:rPr lang="en-US" dirty="0"/>
              <a:t>, </a:t>
            </a:r>
            <a:r>
              <a:rPr lang="en-US" dirty="0" err="1"/>
              <a:t>lanciato</a:t>
            </a:r>
            <a:r>
              <a:rPr lang="en-US" dirty="0"/>
              <a:t> in mare e </a:t>
            </a:r>
            <a:r>
              <a:rPr lang="en-US" dirty="0" err="1"/>
              <a:t>lasciato</a:t>
            </a:r>
            <a:r>
              <a:rPr lang="en-US" dirty="0"/>
              <a:t> </a:t>
            </a:r>
            <a:r>
              <a:rPr lang="en-US" dirty="0" err="1"/>
              <a:t>galleggiare</a:t>
            </a:r>
            <a:r>
              <a:rPr lang="en-US" dirty="0"/>
              <a:t> (</a:t>
            </a:r>
            <a:r>
              <a:rPr lang="en-US" dirty="0" err="1"/>
              <a:t>solcometro</a:t>
            </a:r>
            <a:r>
              <a:rPr lang="en-US" dirty="0"/>
              <a:t>). Il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nodi</a:t>
            </a:r>
            <a:r>
              <a:rPr lang="en-US" dirty="0"/>
              <a:t> </a:t>
            </a:r>
            <a:r>
              <a:rPr lang="en-US" dirty="0" err="1"/>
              <a:t>fuori</a:t>
            </a:r>
            <a:r>
              <a:rPr lang="en-US" dirty="0"/>
              <a:t> </a:t>
            </a:r>
            <a:r>
              <a:rPr lang="en-US" dirty="0" err="1"/>
              <a:t>bordo</a:t>
            </a:r>
            <a:r>
              <a:rPr lang="en-US" dirty="0"/>
              <a:t> </a:t>
            </a:r>
            <a:r>
              <a:rPr lang="en-US" dirty="0" err="1"/>
              <a:t>entro</a:t>
            </a:r>
            <a:r>
              <a:rPr lang="en-US" dirty="0"/>
              <a:t> un </a:t>
            </a:r>
            <a:r>
              <a:rPr lang="en-US" dirty="0" err="1"/>
              <a:t>intervallo</a:t>
            </a:r>
            <a:r>
              <a:rPr lang="en-US" dirty="0"/>
              <a:t> </a:t>
            </a:r>
            <a:r>
              <a:rPr lang="en-US" dirty="0" err="1"/>
              <a:t>fisso</a:t>
            </a:r>
            <a:r>
              <a:rPr lang="en-US" dirty="0"/>
              <a:t> di tempo </a:t>
            </a:r>
            <a:r>
              <a:rPr lang="en-US" dirty="0" err="1"/>
              <a:t>indicava</a:t>
            </a:r>
            <a:r>
              <a:rPr lang="en-US" dirty="0"/>
              <a:t>, </a:t>
            </a:r>
            <a:r>
              <a:rPr lang="en-US" dirty="0" err="1"/>
              <a:t>approssimativamente</a:t>
            </a:r>
            <a:r>
              <a:rPr lang="en-US" dirty="0"/>
              <a:t>, la </a:t>
            </a:r>
            <a:r>
              <a:rPr lang="en-US" dirty="0" err="1"/>
              <a:t>velocità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nave (da qui la </a:t>
            </a:r>
            <a:r>
              <a:rPr lang="en-US" dirty="0" err="1"/>
              <a:t>convenzione</a:t>
            </a:r>
            <a:r>
              <a:rPr lang="en-US" dirty="0"/>
              <a:t> di </a:t>
            </a:r>
            <a:r>
              <a:rPr lang="en-US" dirty="0" err="1"/>
              <a:t>indicare</a:t>
            </a:r>
            <a:r>
              <a:rPr lang="en-US" dirty="0"/>
              <a:t> la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nave in </a:t>
            </a:r>
            <a:r>
              <a:rPr lang="en-US" dirty="0" err="1"/>
              <a:t>nodi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Il logbook (1800) era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registro</a:t>
            </a:r>
            <a:r>
              <a:rPr lang="en-US" dirty="0"/>
              <a:t> di </a:t>
            </a:r>
            <a:r>
              <a:rPr lang="en-US" dirty="0" err="1"/>
              <a:t>navigazione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nave, </a:t>
            </a:r>
            <a:r>
              <a:rPr lang="en-US" dirty="0" err="1"/>
              <a:t>su</a:t>
            </a:r>
            <a:r>
              <a:rPr lang="en-US" dirty="0"/>
              <a:t> cui </a:t>
            </a:r>
            <a:r>
              <a:rPr lang="en-US" dirty="0" err="1"/>
              <a:t>venivano</a:t>
            </a:r>
            <a:r>
              <a:rPr lang="en-US" dirty="0"/>
              <a:t> </a:t>
            </a:r>
            <a:r>
              <a:rPr lang="en-US" dirty="0" err="1"/>
              <a:t>segnate</a:t>
            </a:r>
            <a:r>
              <a:rPr lang="en-US" dirty="0"/>
              <a:t>, ad </a:t>
            </a:r>
            <a:r>
              <a:rPr lang="en-US" dirty="0" err="1"/>
              <a:t>intervalli</a:t>
            </a:r>
            <a:r>
              <a:rPr lang="en-US" dirty="0"/>
              <a:t> </a:t>
            </a:r>
            <a:r>
              <a:rPr lang="en-US" dirty="0" err="1"/>
              <a:t>regolari</a:t>
            </a:r>
            <a:r>
              <a:rPr lang="en-US" dirty="0"/>
              <a:t>, la </a:t>
            </a:r>
            <a:r>
              <a:rPr lang="en-US" dirty="0" err="1"/>
              <a:t>velocità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tempo e la </a:t>
            </a:r>
            <a:r>
              <a:rPr lang="en-US" dirty="0" err="1"/>
              <a:t>forza</a:t>
            </a:r>
            <a:r>
              <a:rPr lang="en-US" dirty="0"/>
              <a:t> del </a:t>
            </a:r>
            <a:r>
              <a:rPr lang="en-US" dirty="0" err="1"/>
              <a:t>vento</a:t>
            </a:r>
            <a:r>
              <a:rPr lang="en-US" dirty="0"/>
              <a:t>, </a:t>
            </a:r>
            <a:r>
              <a:rPr lang="en-US" dirty="0" err="1"/>
              <a:t>oltre</a:t>
            </a:r>
            <a:r>
              <a:rPr lang="en-US" dirty="0"/>
              <a:t> ad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significativi</a:t>
            </a:r>
            <a:r>
              <a:rPr lang="en-US" dirty="0"/>
              <a:t> </a:t>
            </a:r>
            <a:r>
              <a:rPr lang="en-US" dirty="0" err="1"/>
              <a:t>accaduti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navigazione</a:t>
            </a:r>
            <a:r>
              <a:rPr lang="en-US" dirty="0"/>
              <a:t>. Con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significato</a:t>
            </a:r>
            <a:r>
              <a:rPr lang="en-US" dirty="0"/>
              <a:t> di </a:t>
            </a:r>
            <a:r>
              <a:rPr lang="en-US" dirty="0" err="1"/>
              <a:t>giornale</a:t>
            </a:r>
            <a:r>
              <a:rPr lang="en-US" dirty="0"/>
              <a:t> di </a:t>
            </a:r>
            <a:r>
              <a:rPr lang="en-US" dirty="0" err="1"/>
              <a:t>bordo</a:t>
            </a:r>
            <a:r>
              <a:rPr lang="en-US" dirty="0"/>
              <a:t>, o </a:t>
            </a:r>
            <a:r>
              <a:rPr lang="en-US" dirty="0" err="1"/>
              <a:t>semplicemente</a:t>
            </a:r>
            <a:r>
              <a:rPr lang="en-US" dirty="0"/>
              <a:t> </a:t>
            </a:r>
            <a:r>
              <a:rPr lang="en-US" dirty="0" err="1"/>
              <a:t>giornale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cui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registrati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in </a:t>
            </a:r>
            <a:r>
              <a:rPr lang="en-US" dirty="0" err="1"/>
              <a:t>ordine</a:t>
            </a:r>
            <a:r>
              <a:rPr lang="en-US" dirty="0"/>
              <a:t> </a:t>
            </a:r>
            <a:r>
              <a:rPr lang="en-US" dirty="0" err="1"/>
              <a:t>cronologico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termine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importato</a:t>
            </a:r>
            <a:r>
              <a:rPr lang="en-US" dirty="0"/>
              <a:t> </a:t>
            </a:r>
            <a:r>
              <a:rPr lang="en-US" dirty="0" err="1"/>
              <a:t>nell'informatica</a:t>
            </a:r>
            <a:r>
              <a:rPr lang="en-US" dirty="0"/>
              <a:t> (1963).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8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5C30C61-5689-DE4A-91F1-CA7514D7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Registrare</a:t>
            </a:r>
            <a:r>
              <a:rPr lang="en-US" dirty="0"/>
              <a:t> un logger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Customer</a:t>
            </a:r>
          </a:p>
          <a:p>
            <a:r>
              <a:rPr lang="en-US" dirty="0"/>
              <a:t>In un </a:t>
            </a:r>
            <a:r>
              <a:rPr lang="en-US" dirty="0" err="1"/>
              <a:t>paio</a:t>
            </a:r>
            <a:r>
              <a:rPr lang="en-US" dirty="0"/>
              <a:t> di </a:t>
            </a:r>
            <a:r>
              <a:rPr lang="en-US" dirty="0" err="1"/>
              <a:t>metodi</a:t>
            </a:r>
            <a:r>
              <a:rPr lang="en-US" dirty="0"/>
              <a:t> setter main </a:t>
            </a:r>
            <a:r>
              <a:rPr lang="en-US" dirty="0" err="1"/>
              <a:t>mettere</a:t>
            </a:r>
            <a:r>
              <a:rPr lang="en-US" dirty="0"/>
              <a:t> </a:t>
            </a:r>
            <a:r>
              <a:rPr lang="en-US" dirty="0" err="1"/>
              <a:t>istruzioni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messaggi</a:t>
            </a:r>
            <a:r>
              <a:rPr lang="en-US" dirty="0"/>
              <a:t> di log a </a:t>
            </a:r>
            <a:r>
              <a:rPr lang="en-US" dirty="0" err="1"/>
              <a:t>livello</a:t>
            </a:r>
            <a:r>
              <a:rPr lang="en-US" dirty="0"/>
              <a:t> debug</a:t>
            </a:r>
          </a:p>
          <a:p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e </a:t>
            </a:r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endParaRPr lang="en-US" dirty="0"/>
          </a:p>
          <a:p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di </a:t>
            </a:r>
            <a:r>
              <a:rPr lang="en-US" dirty="0" err="1"/>
              <a:t>configurazione</a:t>
            </a:r>
            <a:r>
              <a:rPr lang="en-US" dirty="0"/>
              <a:t> log4j2.xml </a:t>
            </a:r>
            <a:r>
              <a:rPr lang="en-US" dirty="0" err="1"/>
              <a:t>cambiando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livello</a:t>
            </a:r>
            <a:r>
              <a:rPr lang="en-US" dirty="0"/>
              <a:t> di log </a:t>
            </a:r>
            <a:r>
              <a:rPr lang="en-US" dirty="0" err="1"/>
              <a:t>associato</a:t>
            </a:r>
            <a:r>
              <a:rPr lang="en-US" dirty="0"/>
              <a:t> al logger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it.uniroma3.siw.modello</a:t>
            </a:r>
          </a:p>
        </p:txBody>
      </p:sp>
    </p:spTree>
    <p:extLst>
      <p:ext uri="{BB962C8B-B14F-4D97-AF65-F5344CB8AC3E}">
        <p14:creationId xmlns:p14="http://schemas.microsoft.com/office/powerpoint/2010/main" val="3814811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5C30C61-5689-DE4A-91F1-CA7514D7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Nel </a:t>
            </a:r>
            <a:r>
              <a:rPr lang="en-US" dirty="0" err="1"/>
              <a:t>metodo</a:t>
            </a:r>
            <a:r>
              <a:rPr lang="en-US" dirty="0"/>
              <a:t> main()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istruzioni</a:t>
            </a:r>
            <a:r>
              <a:rPr lang="en-US" dirty="0"/>
              <a:t> per </a:t>
            </a:r>
            <a:r>
              <a:rPr lang="en-US" dirty="0" err="1"/>
              <a:t>cancellare</a:t>
            </a:r>
            <a:r>
              <a:rPr lang="en-US" dirty="0"/>
              <a:t>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Customer dal database,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oggetto</a:t>
            </a:r>
            <a:r>
              <a:rPr lang="en-US" dirty="0"/>
              <a:t> Customer, </a:t>
            </a:r>
            <a:r>
              <a:rPr lang="en-US" dirty="0" err="1"/>
              <a:t>salvarlo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database</a:t>
            </a:r>
          </a:p>
          <a:p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di </a:t>
            </a:r>
            <a:r>
              <a:rPr lang="en-US" dirty="0" err="1"/>
              <a:t>configurazione</a:t>
            </a:r>
            <a:r>
              <a:rPr lang="en-US" dirty="0"/>
              <a:t> log4j2.xml </a:t>
            </a:r>
            <a:r>
              <a:rPr lang="en-US" dirty="0" err="1"/>
              <a:t>impostando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livello</a:t>
            </a:r>
            <a:r>
              <a:rPr lang="en-US" dirty="0"/>
              <a:t> di log </a:t>
            </a:r>
            <a:r>
              <a:rPr lang="en-US" dirty="0" err="1"/>
              <a:t>associato</a:t>
            </a:r>
            <a:r>
              <a:rPr lang="en-US" dirty="0"/>
              <a:t> al logger Root a </a:t>
            </a:r>
            <a:r>
              <a:rPr lang="en-US" dirty="0" err="1"/>
              <a:t>livello</a:t>
            </a:r>
            <a:r>
              <a:rPr lang="en-US" dirty="0"/>
              <a:t> trace</a:t>
            </a:r>
          </a:p>
          <a:p>
            <a:r>
              <a:rPr lang="en-US" dirty="0" err="1"/>
              <a:t>Osservare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endParaRPr lang="en-US" dirty="0"/>
          </a:p>
          <a:p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di </a:t>
            </a:r>
            <a:r>
              <a:rPr lang="en-US" dirty="0" err="1"/>
              <a:t>configurazione</a:t>
            </a:r>
            <a:r>
              <a:rPr lang="en-US" dirty="0"/>
              <a:t> del logger </a:t>
            </a:r>
            <a:r>
              <a:rPr lang="en-US" dirty="0" err="1"/>
              <a:t>affinchè</a:t>
            </a:r>
            <a:r>
              <a:rPr lang="en-US" dirty="0"/>
              <a:t> </a:t>
            </a:r>
            <a:r>
              <a:rPr lang="en-US" dirty="0" err="1"/>
              <a:t>vengano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solo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del logger </a:t>
            </a:r>
            <a:r>
              <a:rPr lang="it-IT" sz="2400" dirty="0">
                <a:solidFill>
                  <a:srgbClr val="00B050"/>
                </a:solidFill>
              </a:rPr>
              <a:t>org.hibernate.resource.jdbc.internal.ResourceRegistryStandardImpl</a:t>
            </a:r>
            <a:br>
              <a:rPr lang="it-IT" dirty="0">
                <a:solidFill>
                  <a:srgbClr val="00B050"/>
                </a:solidFill>
              </a:rPr>
            </a:b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4744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FF336-28AC-564F-905F-1B4B732F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approfondire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F8F872-D4D8-C042-A0DC-3C8ADBC0B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i="1" dirty="0"/>
              <a:t>A guide to </a:t>
            </a:r>
            <a:r>
              <a:rPr lang="it-IT" sz="2000" i="1" dirty="0" err="1"/>
              <a:t>logging</a:t>
            </a:r>
            <a:r>
              <a:rPr lang="it-IT" sz="2000" i="1" dirty="0"/>
              <a:t> in Java</a:t>
            </a:r>
            <a:br>
              <a:rPr lang="it-IT" sz="2000" dirty="0"/>
            </a:br>
            <a:r>
              <a:rPr lang="it-IT" sz="2000" dirty="0">
                <a:hlinkClick r:id="rId2"/>
              </a:rPr>
              <a:t>https://www.marcobehler.com/guides/a-guide-to-logging-in-java</a:t>
            </a:r>
            <a:br>
              <a:rPr lang="it-IT" sz="2000" dirty="0"/>
            </a:br>
            <a:r>
              <a:rPr lang="it-IT" sz="2000" dirty="0"/>
              <a:t>Oltre a descrivere le diverse librerie di </a:t>
            </a:r>
            <a:r>
              <a:rPr lang="it-IT" sz="2000" dirty="0" err="1"/>
              <a:t>logging</a:t>
            </a:r>
            <a:r>
              <a:rPr lang="it-IT" sz="2000" dirty="0"/>
              <a:t> e la loro evoluzione, fornisce linee guida su come definire una strategia di </a:t>
            </a:r>
            <a:r>
              <a:rPr lang="it-IT" sz="2000" dirty="0" err="1"/>
              <a:t>logging</a:t>
            </a:r>
            <a:endParaRPr lang="it-IT" sz="2000" dirty="0"/>
          </a:p>
          <a:p>
            <a:r>
              <a:rPr lang="it-IT" sz="2000" i="1" dirty="0"/>
              <a:t>Log4j2 </a:t>
            </a:r>
            <a:r>
              <a:rPr lang="it-IT" sz="2000" i="1" dirty="0" err="1"/>
              <a:t>Logging</a:t>
            </a:r>
            <a:r>
              <a:rPr lang="it-IT" sz="2000" i="1" dirty="0"/>
              <a:t>: A </a:t>
            </a:r>
            <a:r>
              <a:rPr lang="it-IT" sz="2000" i="1" dirty="0" err="1"/>
              <a:t>Primer</a:t>
            </a:r>
            <a:br>
              <a:rPr lang="it-IT" sz="2000" dirty="0"/>
            </a:br>
            <a:r>
              <a:rPr lang="it-IT" sz="2000" dirty="0">
                <a:hlinkClick r:id="rId3"/>
              </a:rPr>
              <a:t>https://medium.com/@anishekagarwal/log4j2-logging-a-primer-f10ed18e9de6#.ojlde7jib</a:t>
            </a:r>
            <a:br>
              <a:rPr lang="it-IT" sz="2000" dirty="0"/>
            </a:br>
            <a:r>
              <a:rPr lang="it-IT" sz="2000" dirty="0"/>
              <a:t>Mostra diverse potenzialità (anche avanzate) di Log4j attraverso semplici esempi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55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>
                <a:latin typeface="Maiandra GD" charset="0"/>
              </a:rPr>
              <a:t>Sommario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 err="1"/>
              <a:t>Logging</a:t>
            </a:r>
            <a:endParaRPr lang="it-IT" dirty="0"/>
          </a:p>
          <a:p>
            <a:pPr lvl="1">
              <a:lnSpc>
                <a:spcPct val="90000"/>
              </a:lnSpc>
            </a:pPr>
            <a:r>
              <a:rPr lang="it-IT" dirty="0"/>
              <a:t>Introduzione e motivazioni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LOG4J2</a:t>
            </a:r>
          </a:p>
          <a:p>
            <a:pPr>
              <a:lnSpc>
                <a:spcPct val="90000"/>
              </a:lnSpc>
            </a:pPr>
            <a:r>
              <a:rPr lang="it-IT" dirty="0"/>
              <a:t>Project </a:t>
            </a:r>
            <a:r>
              <a:rPr lang="it-IT" dirty="0" err="1"/>
              <a:t>Managment</a:t>
            </a:r>
            <a:endParaRPr lang="it-IT" dirty="0"/>
          </a:p>
          <a:p>
            <a:pPr lvl="1">
              <a:lnSpc>
                <a:spcPct val="90000"/>
              </a:lnSpc>
            </a:pPr>
            <a:r>
              <a:rPr lang="it-IT" dirty="0"/>
              <a:t>Introduzione e motivazioni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MAVEN</a:t>
            </a:r>
          </a:p>
          <a:p>
            <a:pPr>
              <a:lnSpc>
                <a:spcPct val="90000"/>
              </a:lnSpc>
            </a:pPr>
            <a:r>
              <a:rPr lang="it-IT" dirty="0" err="1"/>
              <a:t>Versioning</a:t>
            </a:r>
            <a:r>
              <a:rPr lang="it-IT" dirty="0"/>
              <a:t> &amp; Collaboration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Introduzione e motivazioni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GIT</a:t>
            </a:r>
          </a:p>
          <a:p>
            <a:pPr lvl="1">
              <a:lnSpc>
                <a:spcPct val="90000"/>
              </a:lnSpc>
            </a:pPr>
            <a:endParaRPr lang="it-IT" dirty="0"/>
          </a:p>
          <a:p>
            <a:pPr eaLnBrk="1" hangingPunct="1">
              <a:lnSpc>
                <a:spcPct val="90000"/>
              </a:lnSpc>
            </a:pPr>
            <a:endParaRPr lang="it-IT" sz="2800" dirty="0">
              <a:latin typeface="Maiandra G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un </a:t>
            </a:r>
            <a:r>
              <a:rPr lang="en-US" dirty="0" err="1"/>
              <a:t>progetto</a:t>
            </a:r>
            <a:r>
              <a:rPr lang="en-US" dirty="0"/>
              <a:t> software </a:t>
            </a:r>
            <a:r>
              <a:rPr lang="en-US" dirty="0" err="1"/>
              <a:t>sufficientemente</a:t>
            </a:r>
            <a:r>
              <a:rPr lang="en-US" dirty="0"/>
              <a:t> </a:t>
            </a:r>
            <a:r>
              <a:rPr lang="en-US" dirty="0" err="1"/>
              <a:t>complesso</a:t>
            </a:r>
            <a:r>
              <a:rPr lang="en-US" dirty="0"/>
              <a:t>,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preoccuparci</a:t>
            </a:r>
            <a:r>
              <a:rPr lang="en-US" dirty="0"/>
              <a:t> di diverse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Organizzazione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struttura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endParaRPr lang="en-US" dirty="0"/>
          </a:p>
          <a:p>
            <a:pPr lvl="1"/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e </a:t>
            </a:r>
            <a:r>
              <a:rPr lang="en-US" dirty="0" err="1"/>
              <a:t>dipendenze</a:t>
            </a:r>
            <a:endParaRPr lang="en-US" dirty="0"/>
          </a:p>
          <a:p>
            <a:pPr lvl="1"/>
            <a:r>
              <a:rPr lang="en-US" dirty="0" err="1"/>
              <a:t>Compilazione</a:t>
            </a:r>
            <a:endParaRPr lang="en-US" dirty="0"/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 err="1"/>
              <a:t>Dispiegamento</a:t>
            </a:r>
            <a:r>
              <a:rPr lang="en-US" dirty="0"/>
              <a:t> (</a:t>
            </a:r>
            <a:r>
              <a:rPr lang="en-US" dirty="0" err="1"/>
              <a:t>deplyoment</a:t>
            </a:r>
            <a:r>
              <a:rPr lang="en-US" dirty="0"/>
              <a:t>) </a:t>
            </a:r>
          </a:p>
          <a:p>
            <a:pPr lvl="1"/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documentazione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supportare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attivià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nati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. Nel </a:t>
            </a:r>
            <a:r>
              <a:rPr lang="en-US" dirty="0" err="1"/>
              <a:t>contesto</a:t>
            </a:r>
            <a:r>
              <a:rPr lang="en-US" dirty="0"/>
              <a:t> Java:</a:t>
            </a:r>
          </a:p>
          <a:p>
            <a:pPr lvl="1"/>
            <a:r>
              <a:rPr lang="en-US" dirty="0"/>
              <a:t>Maven (dal 2004)</a:t>
            </a:r>
          </a:p>
          <a:p>
            <a:pPr lvl="1"/>
            <a:r>
              <a:rPr lang="en-US" dirty="0"/>
              <a:t>Gradle (dal 2016)</a:t>
            </a:r>
          </a:p>
        </p:txBody>
      </p:sp>
    </p:spTree>
    <p:extLst>
      <p:ext uri="{BB962C8B-B14F-4D97-AF65-F5344CB8AC3E}">
        <p14:creationId xmlns:p14="http://schemas.microsoft.com/office/powerpoint/2010/main" val="1162812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Maven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Apache Maven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b="1" dirty="0" err="1"/>
              <a:t>strumento</a:t>
            </a:r>
            <a:r>
              <a:rPr lang="en-US" b="1" dirty="0"/>
              <a:t> per la </a:t>
            </a:r>
            <a:r>
              <a:rPr lang="en-US" b="1" dirty="0" err="1"/>
              <a:t>gestione</a:t>
            </a:r>
            <a:r>
              <a:rPr lang="en-US" b="1" dirty="0"/>
              <a:t> di </a:t>
            </a:r>
            <a:r>
              <a:rPr lang="en-US" b="1" dirty="0" err="1"/>
              <a:t>progetti</a:t>
            </a:r>
            <a:r>
              <a:rPr lang="en-US" b="1" dirty="0"/>
              <a:t> Java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supporta</a:t>
            </a:r>
            <a:r>
              <a:rPr lang="en-US" dirty="0"/>
              <a:t> </a:t>
            </a:r>
            <a:r>
              <a:rPr lang="en-US" dirty="0" err="1"/>
              <a:t>l'intero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di </a:t>
            </a:r>
            <a:r>
              <a:rPr lang="en-US" dirty="0" err="1"/>
              <a:t>sviluppo</a:t>
            </a:r>
            <a:r>
              <a:rPr lang="en-US" dirty="0"/>
              <a:t>:	</a:t>
            </a:r>
          </a:p>
          <a:p>
            <a:pPr lvl="1"/>
            <a:r>
              <a:rPr lang="en-US" dirty="0" err="1"/>
              <a:t>Standardizzazione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struttura</a:t>
            </a:r>
            <a:r>
              <a:rPr lang="en-US" dirty="0"/>
              <a:t> di directory in cui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organizzato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e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artefatti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al </a:t>
            </a:r>
            <a:r>
              <a:rPr lang="en-US" dirty="0" err="1"/>
              <a:t>progetto</a:t>
            </a:r>
            <a:r>
              <a:rPr lang="en-US" dirty="0"/>
              <a:t> software</a:t>
            </a:r>
          </a:p>
          <a:p>
            <a:pPr lvl="1"/>
            <a:r>
              <a:rPr lang="en-US" dirty="0" err="1"/>
              <a:t>Gestione</a:t>
            </a:r>
            <a:r>
              <a:rPr lang="en-US" dirty="0"/>
              <a:t> e download </a:t>
            </a:r>
            <a:r>
              <a:rPr lang="en-US" dirty="0" err="1"/>
              <a:t>automatico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 al </a:t>
            </a:r>
            <a:r>
              <a:rPr lang="en-US" dirty="0" err="1"/>
              <a:t>progetto</a:t>
            </a:r>
            <a:r>
              <a:rPr lang="en-US" dirty="0"/>
              <a:t>, con </a:t>
            </a:r>
            <a:r>
              <a:rPr lang="en-US" dirty="0" err="1"/>
              <a:t>risoluzione</a:t>
            </a:r>
            <a:r>
              <a:rPr lang="en-US" dirty="0"/>
              <a:t> di </a:t>
            </a:r>
            <a:r>
              <a:rPr lang="en-US" dirty="0" err="1"/>
              <a:t>eventuali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transitive</a:t>
            </a:r>
          </a:p>
          <a:p>
            <a:pPr lvl="1"/>
            <a:r>
              <a:rPr lang="en-US" dirty="0" err="1"/>
              <a:t>Compilazione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test</a:t>
            </a:r>
          </a:p>
          <a:p>
            <a:pPr lvl="1"/>
            <a:r>
              <a:rPr lang="en-US" dirty="0" err="1"/>
              <a:t>Produzione</a:t>
            </a:r>
            <a:r>
              <a:rPr lang="en-US" dirty="0"/>
              <a:t> e </a:t>
            </a:r>
            <a:r>
              <a:rPr lang="en-US" dirty="0" err="1"/>
              <a:t>installazione</a:t>
            </a:r>
            <a:r>
              <a:rPr lang="en-US" dirty="0"/>
              <a:t> del package di </a:t>
            </a:r>
            <a:r>
              <a:rPr lang="en-US" dirty="0" err="1"/>
              <a:t>rilascio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 (ad </a:t>
            </a:r>
            <a:r>
              <a:rPr lang="en-US" dirty="0" err="1"/>
              <a:t>esempio</a:t>
            </a:r>
            <a:r>
              <a:rPr lang="en-US" dirty="0"/>
              <a:t> in file JAR o WAR)</a:t>
            </a:r>
          </a:p>
          <a:p>
            <a:pPr lvl="1"/>
            <a:r>
              <a:rPr lang="en-US" dirty="0" err="1"/>
              <a:t>Creazione</a:t>
            </a:r>
            <a:r>
              <a:rPr lang="en-US" dirty="0"/>
              <a:t> di un </a:t>
            </a:r>
            <a:r>
              <a:rPr lang="en-US" dirty="0" err="1"/>
              <a:t>sito</a:t>
            </a:r>
            <a:r>
              <a:rPr lang="en-US" dirty="0"/>
              <a:t> di </a:t>
            </a:r>
            <a:r>
              <a:rPr lang="en-US" dirty="0" err="1"/>
              <a:t>documentazione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09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progetto</a:t>
            </a:r>
            <a:r>
              <a:rPr lang="en-US" dirty="0"/>
              <a:t> Maven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groupId</a:t>
            </a:r>
            <a:r>
              <a:rPr lang="en-US" sz="2400" dirty="0"/>
              <a:t>: </a:t>
            </a:r>
            <a:r>
              <a:rPr lang="it-IT" sz="2400" dirty="0"/>
              <a:t>identificatore univoco del progetto. Deve seguire le regole del nome di un package Java: nome del dominio seguito dal nome del progetto</a:t>
            </a:r>
            <a:r>
              <a:rPr lang="en-US" sz="2400" dirty="0"/>
              <a:t>. </a:t>
            </a:r>
            <a:r>
              <a:rPr lang="en-US" sz="2400" dirty="0" err="1"/>
              <a:t>Esempio</a:t>
            </a:r>
            <a:r>
              <a:rPr lang="en-US" sz="2400" dirty="0"/>
              <a:t>: it.uniroma3.siw.products, </a:t>
            </a:r>
            <a:r>
              <a:rPr lang="en-US" sz="2400" dirty="0" err="1"/>
              <a:t>org.apache.commons</a:t>
            </a:r>
            <a:endParaRPr lang="en-US" sz="2400" dirty="0"/>
          </a:p>
          <a:p>
            <a:r>
              <a:rPr lang="en-US" sz="2400" b="1" dirty="0" err="1"/>
              <a:t>artifactId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nome</a:t>
            </a:r>
            <a:r>
              <a:rPr lang="en-US" sz="2400" dirty="0"/>
              <a:t> del jar (senza </a:t>
            </a:r>
            <a:r>
              <a:rPr lang="en-US" sz="2400" dirty="0" err="1"/>
              <a:t>versione</a:t>
            </a:r>
            <a:r>
              <a:rPr lang="en-US" sz="2400" dirty="0"/>
              <a:t>)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verrà</a:t>
            </a:r>
            <a:r>
              <a:rPr lang="en-US" sz="2400" dirty="0"/>
              <a:t> </a:t>
            </a:r>
            <a:r>
              <a:rPr lang="en-US" sz="2400" dirty="0" err="1"/>
              <a:t>prodotto</a:t>
            </a:r>
            <a:r>
              <a:rPr lang="en-US" sz="2400" dirty="0"/>
              <a:t>. Lowercase, semplice. Rispetto a </a:t>
            </a:r>
            <a:r>
              <a:rPr lang="en-US" sz="2400" dirty="0" err="1"/>
              <a:t>quanto</a:t>
            </a:r>
            <a:r>
              <a:rPr lang="en-US" sz="2400" dirty="0"/>
              <a:t> </a:t>
            </a:r>
            <a:r>
              <a:rPr lang="en-US" sz="2400" dirty="0" err="1"/>
              <a:t>fatto</a:t>
            </a:r>
            <a:r>
              <a:rPr lang="en-US" sz="2400" dirty="0"/>
              <a:t> </a:t>
            </a:r>
            <a:r>
              <a:rPr lang="en-US" sz="2400" dirty="0" err="1"/>
              <a:t>fino</a:t>
            </a:r>
            <a:r>
              <a:rPr lang="en-US" sz="2400" dirty="0"/>
              <a:t> ad </a:t>
            </a:r>
            <a:r>
              <a:rPr lang="en-US" sz="2400" dirty="0" err="1"/>
              <a:t>ora</a:t>
            </a:r>
            <a:r>
              <a:rPr lang="en-US" sz="2400" dirty="0"/>
              <a:t> (a poo e </a:t>
            </a:r>
            <a:r>
              <a:rPr lang="en-US" sz="2400" dirty="0" err="1"/>
              <a:t>siw</a:t>
            </a:r>
            <a:r>
              <a:rPr lang="en-US" sz="2400" dirty="0"/>
              <a:t>),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l'equivalente</a:t>
            </a:r>
            <a:r>
              <a:rPr lang="en-US" sz="2400" dirty="0"/>
              <a:t> del </a:t>
            </a:r>
            <a:r>
              <a:rPr lang="en-US" sz="2400" dirty="0" err="1"/>
              <a:t>nome</a:t>
            </a:r>
            <a:r>
              <a:rPr lang="en-US" sz="2400" dirty="0"/>
              <a:t> del </a:t>
            </a:r>
            <a:r>
              <a:rPr lang="en-US" sz="2400" dirty="0" err="1"/>
              <a:t>progetto</a:t>
            </a:r>
            <a:r>
              <a:rPr lang="en-US" sz="2400" dirty="0"/>
              <a:t> Eclipse (Es.: </a:t>
            </a:r>
            <a:r>
              <a:rPr lang="en-US" sz="2400" dirty="0" err="1"/>
              <a:t>diadia</a:t>
            </a:r>
            <a:r>
              <a:rPr lang="en-US" sz="2400" dirty="0"/>
              <a:t>, siw-jpa-es2, </a:t>
            </a:r>
            <a:r>
              <a:rPr lang="en-US" sz="2400" dirty="0" err="1"/>
              <a:t>siw</a:t>
            </a:r>
            <a:r>
              <a:rPr lang="en-US" sz="2400" dirty="0"/>
              <a:t>-e-commerce). </a:t>
            </a:r>
          </a:p>
          <a:p>
            <a:r>
              <a:rPr lang="en-US" sz="2400" b="1" dirty="0"/>
              <a:t>version:</a:t>
            </a:r>
            <a:r>
              <a:rPr lang="en-US" sz="2400" dirty="0"/>
              <a:t> </a:t>
            </a:r>
            <a:r>
              <a:rPr lang="en-US" sz="2400" dirty="0" err="1"/>
              <a:t>numero</a:t>
            </a:r>
            <a:r>
              <a:rPr lang="en-US" sz="2400" dirty="0"/>
              <a:t> di </a:t>
            </a:r>
            <a:r>
              <a:rPr lang="en-US" sz="2400" dirty="0" err="1"/>
              <a:t>versione</a:t>
            </a:r>
            <a:r>
              <a:rPr lang="en-US" sz="2400" dirty="0"/>
              <a:t>. </a:t>
            </a:r>
            <a:r>
              <a:rPr lang="en-US" sz="2400" dirty="0" err="1"/>
              <a:t>Esempio</a:t>
            </a:r>
            <a:r>
              <a:rPr lang="en-US" sz="2400" dirty="0"/>
              <a:t> 1.1, 1.1.23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it-IT" sz="2000" dirty="0">
                <a:hlinkClick r:id="rId2"/>
              </a:rPr>
              <a:t>http://maven.apache.org/guides/mini/guide-naming-conventions.html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8524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Struttura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Maven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5724" y="1600200"/>
            <a:ext cx="7951075" cy="48321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it.uniroma3.siw.my-project </a:t>
            </a:r>
          </a:p>
          <a:p>
            <a:pPr marL="0" indent="0">
              <a:buNone/>
            </a:pPr>
            <a:r>
              <a:rPr lang="sv-SE" dirty="0"/>
              <a:t>|-- </a:t>
            </a:r>
            <a:r>
              <a:rPr lang="sv-SE" dirty="0" err="1"/>
              <a:t>pom.xml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`-- </a:t>
            </a:r>
            <a:r>
              <a:rPr lang="sv-SE" dirty="0" err="1"/>
              <a:t>src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   |-- </a:t>
            </a:r>
            <a:r>
              <a:rPr lang="sv-SE" dirty="0" err="1"/>
              <a:t>main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   |   `-- java</a:t>
            </a:r>
          </a:p>
          <a:p>
            <a:pPr marL="0" indent="0">
              <a:buNone/>
            </a:pPr>
            <a:r>
              <a:rPr lang="sv-SE" dirty="0"/>
              <a:t>    |       `-- it</a:t>
            </a:r>
          </a:p>
          <a:p>
            <a:pPr marL="0" indent="0">
              <a:buNone/>
            </a:pPr>
            <a:r>
              <a:rPr lang="sv-SE" dirty="0"/>
              <a:t>    |           `-- uniroma3</a:t>
            </a:r>
          </a:p>
          <a:p>
            <a:pPr marL="0" indent="0">
              <a:buNone/>
            </a:pPr>
            <a:r>
              <a:rPr lang="sv-SE" dirty="0"/>
              <a:t>    |               `-- </a:t>
            </a:r>
            <a:r>
              <a:rPr lang="sv-SE" dirty="0" err="1"/>
              <a:t>siw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   |                  `--  </a:t>
            </a:r>
            <a:r>
              <a:rPr lang="sv-SE" dirty="0" err="1"/>
              <a:t>model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   |                     `--  </a:t>
            </a:r>
            <a:r>
              <a:rPr lang="sv-SE" dirty="0" err="1"/>
              <a:t>Product.java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    `-- test</a:t>
            </a:r>
          </a:p>
          <a:p>
            <a:pPr marL="0" indent="0">
              <a:buNone/>
            </a:pPr>
            <a:r>
              <a:rPr lang="sv-SE" dirty="0"/>
              <a:t>        `-- java</a:t>
            </a:r>
          </a:p>
          <a:p>
            <a:pPr marL="0" indent="0">
              <a:buNone/>
            </a:pPr>
            <a:r>
              <a:rPr lang="sv-SE" dirty="0"/>
              <a:t>            `-- it</a:t>
            </a:r>
          </a:p>
          <a:p>
            <a:pPr marL="0" indent="0">
              <a:buNone/>
            </a:pPr>
            <a:r>
              <a:rPr lang="sv-SE" dirty="0"/>
              <a:t>                `-- uniroma3</a:t>
            </a:r>
          </a:p>
          <a:p>
            <a:pPr marL="0" indent="0">
              <a:buNone/>
            </a:pPr>
            <a:r>
              <a:rPr lang="sv-SE" dirty="0"/>
              <a:t>                    `-- </a:t>
            </a:r>
            <a:r>
              <a:rPr lang="sv-SE" dirty="0" err="1"/>
              <a:t>siw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                        `-- </a:t>
            </a:r>
            <a:r>
              <a:rPr lang="sv-SE" dirty="0" err="1"/>
              <a:t>model</a:t>
            </a:r>
            <a:endParaRPr lang="en-US" dirty="0"/>
          </a:p>
          <a:p>
            <a:pPr marL="0" indent="0">
              <a:buNone/>
            </a:pPr>
            <a:r>
              <a:rPr lang="sv-SE" dirty="0"/>
              <a:t>                           `--  </a:t>
            </a:r>
            <a:r>
              <a:rPr lang="sv-SE" dirty="0" err="1"/>
              <a:t>ProductTest.java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69883-567B-F74A-A0D2-B857AE241CEE}"/>
              </a:ext>
            </a:extLst>
          </p:cNvPr>
          <p:cNvSpPr txBox="1"/>
          <p:nvPr/>
        </p:nvSpPr>
        <p:spPr>
          <a:xfrm>
            <a:off x="4014953" y="1600200"/>
            <a:ext cx="4931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Un </a:t>
            </a:r>
            <a:r>
              <a:rPr lang="en-US" sz="2400" dirty="0" err="1"/>
              <a:t>progetto</a:t>
            </a:r>
            <a:r>
              <a:rPr lang="en-US" sz="2400" dirty="0"/>
              <a:t> Maven standard </a:t>
            </a:r>
          </a:p>
          <a:p>
            <a:pPr algn="ctr"/>
            <a:r>
              <a:rPr lang="en-US" sz="2400" dirty="0"/>
              <a:t>ha </a:t>
            </a:r>
            <a:r>
              <a:rPr lang="en-US" sz="2400" dirty="0" err="1"/>
              <a:t>questa</a:t>
            </a:r>
            <a:r>
              <a:rPr lang="en-US" sz="2400" dirty="0"/>
              <a:t> </a:t>
            </a:r>
            <a:r>
              <a:rPr lang="en-US" sz="2400" dirty="0" err="1"/>
              <a:t>struttura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(ma </a:t>
            </a:r>
            <a:r>
              <a:rPr lang="en-US" sz="2400" dirty="0" err="1"/>
              <a:t>vedremo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altri</a:t>
            </a:r>
            <a:r>
              <a:rPr lang="en-US" sz="2400" dirty="0"/>
              <a:t> tipi di </a:t>
            </a:r>
            <a:r>
              <a:rPr lang="en-US" sz="2400" dirty="0" err="1"/>
              <a:t>progetto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possono</a:t>
            </a:r>
            <a:r>
              <a:rPr lang="en-US" sz="2400" dirty="0"/>
              <a:t> </a:t>
            </a:r>
            <a:r>
              <a:rPr lang="en-US" sz="2400" dirty="0" err="1"/>
              <a:t>avere</a:t>
            </a:r>
            <a:r>
              <a:rPr lang="en-US" sz="2400" dirty="0"/>
              <a:t> </a:t>
            </a:r>
            <a:r>
              <a:rPr lang="en-US" sz="2400" dirty="0" err="1"/>
              <a:t>struttura</a:t>
            </a:r>
            <a:r>
              <a:rPr lang="en-US" sz="2400" dirty="0"/>
              <a:t> </a:t>
            </a:r>
            <a:r>
              <a:rPr lang="en-US" sz="2400" dirty="0" err="1"/>
              <a:t>diversa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6752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Maven ha un file, </a:t>
            </a:r>
            <a:r>
              <a:rPr lang="en-US" dirty="0" err="1"/>
              <a:t>chiamato</a:t>
            </a:r>
            <a:r>
              <a:rPr lang="en-US" dirty="0"/>
              <a:t> Project Object Model (</a:t>
            </a:r>
            <a:r>
              <a:rPr lang="en-US" dirty="0" err="1"/>
              <a:t>pom.xml</a:t>
            </a:r>
            <a:r>
              <a:rPr lang="en-US" dirty="0"/>
              <a:t>), </a:t>
            </a:r>
            <a:r>
              <a:rPr lang="en-US" dirty="0" err="1"/>
              <a:t>nel</a:t>
            </a:r>
            <a:r>
              <a:rPr lang="en-US" dirty="0"/>
              <a:t> quale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e </a:t>
            </a:r>
            <a:r>
              <a:rPr lang="en-US" dirty="0" err="1"/>
              <a:t>dettagli</a:t>
            </a:r>
            <a:r>
              <a:rPr lang="en-US" dirty="0"/>
              <a:t> di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da Maven per 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fasi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90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784007-F8AA-0B42-BBDE-4CF11DBA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Maven: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7BDF5B-DCCA-3848-9F1C-8A653B3A1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Nel POM, </a:t>
            </a:r>
            <a:r>
              <a:rPr lang="en-US" dirty="0" err="1"/>
              <a:t>abbiamo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definire</a:t>
            </a:r>
            <a:r>
              <a:rPr lang="en-US" dirty="0"/>
              <a:t> le "</a:t>
            </a:r>
            <a:r>
              <a:rPr lang="en-US" dirty="0" err="1"/>
              <a:t>dipendenze</a:t>
            </a:r>
            <a:r>
              <a:rPr lang="en-US" dirty="0"/>
              <a:t>", </a:t>
            </a:r>
            <a:r>
              <a:rPr lang="en-US" dirty="0" err="1"/>
              <a:t>cioè</a:t>
            </a:r>
            <a:r>
              <a:rPr lang="en-US" dirty="0"/>
              <a:t> le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esterne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r>
              <a:rPr lang="en-US" dirty="0" err="1"/>
              <a:t>Nell'elemento</a:t>
            </a:r>
            <a:r>
              <a:rPr lang="en-US" dirty="0"/>
              <a:t> &lt;dependencies&gt; </a:t>
            </a:r>
            <a:r>
              <a:rPr lang="en-US" dirty="0" err="1"/>
              <a:t>specifichiamo</a:t>
            </a:r>
            <a:r>
              <a:rPr lang="en-US" dirty="0"/>
              <a:t>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librerie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jar) </a:t>
            </a:r>
            <a:r>
              <a:rPr lang="en-US" dirty="0" err="1"/>
              <a:t>usate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Maven </a:t>
            </a:r>
            <a:r>
              <a:rPr lang="en-US" dirty="0" err="1">
                <a:solidFill>
                  <a:srgbClr val="FF0000"/>
                </a:solidFill>
              </a:rPr>
              <a:t>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preoccupa</a:t>
            </a:r>
            <a:r>
              <a:rPr lang="en-US" dirty="0">
                <a:solidFill>
                  <a:srgbClr val="FF0000"/>
                </a:solidFill>
              </a:rPr>
              <a:t> di: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scaricarle</a:t>
            </a:r>
            <a:r>
              <a:rPr lang="en-US" dirty="0">
                <a:solidFill>
                  <a:srgbClr val="FF0000"/>
                </a:solidFill>
              </a:rPr>
              <a:t> da un repository </a:t>
            </a:r>
            <a:r>
              <a:rPr lang="en-US" dirty="0" err="1">
                <a:solidFill>
                  <a:srgbClr val="FF0000"/>
                </a:solidFill>
              </a:rPr>
              <a:t>remoto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togliendoci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anche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l'onere</a:t>
            </a:r>
            <a:r>
              <a:rPr lang="en-US" dirty="0">
                <a:solidFill>
                  <a:srgbClr val="FF0000"/>
                </a:solidFill>
              </a:rPr>
              <a:t> di </a:t>
            </a:r>
            <a:r>
              <a:rPr lang="en-US" dirty="0" err="1">
                <a:solidFill>
                  <a:srgbClr val="FF0000"/>
                </a:solidFill>
              </a:rPr>
              <a:t>cercarle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memorizzarle</a:t>
            </a:r>
            <a:r>
              <a:rPr lang="en-US" dirty="0">
                <a:solidFill>
                  <a:srgbClr val="FF0000"/>
                </a:solidFill>
              </a:rPr>
              <a:t> in una </a:t>
            </a:r>
            <a:r>
              <a:rPr lang="en-US" dirty="0" err="1">
                <a:solidFill>
                  <a:srgbClr val="FF0000"/>
                </a:solidFill>
              </a:rPr>
              <a:t>opportuna</a:t>
            </a:r>
            <a:r>
              <a:rPr lang="en-US" dirty="0">
                <a:solidFill>
                  <a:srgbClr val="FF0000"/>
                </a:solidFill>
              </a:rPr>
              <a:t> directory locale (.m2)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aggiungerle</a:t>
            </a:r>
            <a:r>
              <a:rPr lang="en-US" dirty="0">
                <a:solidFill>
                  <a:srgbClr val="FF0000"/>
                </a:solidFill>
              </a:rPr>
              <a:t> al 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Il </a:t>
            </a:r>
            <a:r>
              <a:rPr lang="en-US" dirty="0" err="1"/>
              <a:t>termine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indicare</a:t>
            </a:r>
            <a:r>
              <a:rPr lang="en-US" dirty="0"/>
              <a:t> la </a:t>
            </a:r>
            <a:r>
              <a:rPr lang="en-US" dirty="0" err="1"/>
              <a:t>registrazione</a:t>
            </a:r>
            <a:r>
              <a:rPr lang="en-US" dirty="0"/>
              <a:t> </a:t>
            </a:r>
            <a:r>
              <a:rPr lang="en-US" dirty="0" err="1"/>
              <a:t>sequenziale</a:t>
            </a:r>
            <a:r>
              <a:rPr lang="en-US" dirty="0"/>
              <a:t> e </a:t>
            </a:r>
            <a:r>
              <a:rPr lang="en-US" dirty="0" err="1"/>
              <a:t>cronologica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effettuate</a:t>
            </a:r>
            <a:r>
              <a:rPr lang="en-US" dirty="0"/>
              <a:t> man mano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eseguite</a:t>
            </a:r>
            <a:r>
              <a:rPr lang="en-US" dirty="0"/>
              <a:t> dal </a:t>
            </a:r>
            <a:r>
              <a:rPr lang="en-US" dirty="0" err="1"/>
              <a:t>sistema</a:t>
            </a:r>
            <a:r>
              <a:rPr lang="en-US" dirty="0"/>
              <a:t> o </a:t>
            </a:r>
            <a:r>
              <a:rPr lang="en-US" dirty="0" err="1"/>
              <a:t>applicazione</a:t>
            </a:r>
            <a:r>
              <a:rPr lang="en-US" dirty="0"/>
              <a:t> </a:t>
            </a:r>
          </a:p>
          <a:p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registrate</a:t>
            </a:r>
            <a:r>
              <a:rPr lang="en-US" dirty="0"/>
              <a:t> in un file </a:t>
            </a:r>
            <a:r>
              <a:rPr lang="en-US" dirty="0" err="1"/>
              <a:t>sequenziale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consultato</a:t>
            </a:r>
            <a:r>
              <a:rPr lang="en-US" dirty="0"/>
              <a:t> a fine di </a:t>
            </a:r>
            <a:r>
              <a:rPr lang="en-US" dirty="0" err="1"/>
              <a:t>analisi</a:t>
            </a:r>
            <a:r>
              <a:rPr lang="en-US" dirty="0"/>
              <a:t> per </a:t>
            </a:r>
            <a:r>
              <a:rPr lang="en-US" dirty="0" err="1"/>
              <a:t>funzionalità</a:t>
            </a:r>
            <a:r>
              <a:rPr lang="en-US" dirty="0"/>
              <a:t> di </a:t>
            </a:r>
            <a:r>
              <a:rPr lang="en-US" dirty="0" err="1"/>
              <a:t>amministrazione</a:t>
            </a:r>
            <a:r>
              <a:rPr lang="en-US" dirty="0"/>
              <a:t> e </a:t>
            </a:r>
            <a:r>
              <a:rPr lang="en-US" dirty="0" err="1"/>
              <a:t>monitoraggio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segnalazioni</a:t>
            </a:r>
            <a:r>
              <a:rPr lang="en-US" dirty="0"/>
              <a:t> di </a:t>
            </a:r>
            <a:r>
              <a:rPr lang="en-US" dirty="0" err="1"/>
              <a:t>errore</a:t>
            </a:r>
            <a:endParaRPr lang="en-US" dirty="0"/>
          </a:p>
          <a:p>
            <a:pPr lvl="1"/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statistiche</a:t>
            </a:r>
            <a:r>
              <a:rPr lang="en-US" dirty="0"/>
              <a:t> di </a:t>
            </a:r>
            <a:r>
              <a:rPr lang="en-US" dirty="0" err="1"/>
              <a:t>esercizio</a:t>
            </a:r>
            <a:r>
              <a:rPr lang="en-US" dirty="0"/>
              <a:t>, come 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quelle</a:t>
            </a:r>
            <a:r>
              <a:rPr lang="en-US" dirty="0"/>
              <a:t> del </a:t>
            </a:r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servizi</a:t>
            </a:r>
            <a:r>
              <a:rPr lang="en-US" dirty="0"/>
              <a:t> web</a:t>
            </a:r>
          </a:p>
          <a:p>
            <a:pPr lvl="1"/>
            <a:r>
              <a:rPr lang="en-US" dirty="0" err="1"/>
              <a:t>ripristino</a:t>
            </a:r>
            <a:r>
              <a:rPr lang="en-US" dirty="0"/>
              <a:t> di </a:t>
            </a:r>
            <a:r>
              <a:rPr lang="en-US" dirty="0" err="1"/>
              <a:t>situazioni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  <a:p>
            <a:pPr lvl="1"/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modifiche</a:t>
            </a:r>
            <a:r>
              <a:rPr lang="en-US" dirty="0"/>
              <a:t> </a:t>
            </a:r>
            <a:r>
              <a:rPr lang="en-US" dirty="0" err="1"/>
              <a:t>fatte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base </a:t>
            </a:r>
            <a:r>
              <a:rPr lang="en-US" dirty="0" err="1"/>
              <a:t>dati</a:t>
            </a:r>
            <a:endParaRPr lang="en-US" dirty="0"/>
          </a:p>
          <a:p>
            <a:pPr lvl="1"/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fatte</a:t>
            </a:r>
            <a:r>
              <a:rPr lang="en-US" dirty="0"/>
              <a:t> 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responsabili</a:t>
            </a:r>
            <a:r>
              <a:rPr lang="en-US" dirty="0"/>
              <a:t> di </a:t>
            </a:r>
            <a:r>
              <a:rPr lang="en-US" dirty="0" err="1"/>
              <a:t>tali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riassunto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successo</a:t>
            </a:r>
            <a:r>
              <a:rPr lang="en-US" dirty="0"/>
              <a:t> in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arco</a:t>
            </a:r>
            <a:r>
              <a:rPr lang="en-US" dirty="0"/>
              <a:t> di tempo 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chat</a:t>
            </a:r>
          </a:p>
        </p:txBody>
      </p:sp>
    </p:spTree>
    <p:extLst>
      <p:ext uri="{BB962C8B-B14F-4D97-AF65-F5344CB8AC3E}">
        <p14:creationId xmlns:p14="http://schemas.microsoft.com/office/powerpoint/2010/main" val="482383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&lt;project </a:t>
            </a:r>
            <a:r>
              <a:rPr lang="en-US" sz="1200" dirty="0" err="1"/>
              <a:t>xmlns</a:t>
            </a:r>
            <a:r>
              <a:rPr lang="en-US" sz="1200" dirty="0"/>
              <a:t>="http://</a:t>
            </a:r>
            <a:r>
              <a:rPr lang="en-US" sz="1200" dirty="0" err="1"/>
              <a:t>maven.apache.org</a:t>
            </a:r>
            <a:r>
              <a:rPr lang="en-US" sz="1200" dirty="0"/>
              <a:t>/POM/4.0.0" </a:t>
            </a:r>
            <a:r>
              <a:rPr lang="en-US" sz="1200" dirty="0" err="1"/>
              <a:t>xmlns:xsi</a:t>
            </a:r>
            <a:r>
              <a:rPr lang="en-US" sz="1200" dirty="0"/>
              <a:t>="http://www.w3.org/2001/</a:t>
            </a:r>
            <a:r>
              <a:rPr lang="en-US" sz="1200" dirty="0" err="1"/>
              <a:t>XMLSchema</a:t>
            </a:r>
            <a:r>
              <a:rPr lang="en-US" sz="1200" dirty="0"/>
              <a:t>-instance"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xsi:schemaLocation</a:t>
            </a:r>
            <a:r>
              <a:rPr lang="en-US" sz="1200" dirty="0"/>
              <a:t>="http://</a:t>
            </a:r>
            <a:r>
              <a:rPr lang="en-US" sz="1200" dirty="0" err="1"/>
              <a:t>maven.apache.org</a:t>
            </a:r>
            <a:r>
              <a:rPr lang="en-US" sz="1200" dirty="0"/>
              <a:t>/POM/4.0.0 http://</a:t>
            </a:r>
            <a:r>
              <a:rPr lang="en-US" sz="1200" dirty="0" err="1"/>
              <a:t>maven.apache.org</a:t>
            </a:r>
            <a:r>
              <a:rPr lang="en-US" sz="1200" dirty="0"/>
              <a:t>/</a:t>
            </a:r>
            <a:r>
              <a:rPr lang="en-US" sz="1200" dirty="0" err="1"/>
              <a:t>xsd</a:t>
            </a:r>
            <a:r>
              <a:rPr lang="en-US" sz="1200" dirty="0"/>
              <a:t>/maven-4.0.0.xsd"&gt;</a:t>
            </a:r>
          </a:p>
          <a:p>
            <a:pPr marL="0" indent="0">
              <a:buNone/>
            </a:pPr>
            <a:r>
              <a:rPr lang="en-US" sz="1200" dirty="0"/>
              <a:t>  &lt;</a:t>
            </a:r>
            <a:r>
              <a:rPr lang="en-US" sz="1200" dirty="0" err="1"/>
              <a:t>modelVersion</a:t>
            </a:r>
            <a:r>
              <a:rPr lang="en-US" sz="1200" dirty="0"/>
              <a:t>&gt;4.0.0&lt;/</a:t>
            </a:r>
            <a:r>
              <a:rPr lang="en-US" sz="1200" dirty="0" err="1"/>
              <a:t>modelVersion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  &lt;</a:t>
            </a:r>
            <a:r>
              <a:rPr lang="en-US" sz="1200" dirty="0" err="1"/>
              <a:t>groupId</a:t>
            </a:r>
            <a:r>
              <a:rPr lang="en-US" sz="1200" dirty="0"/>
              <a:t>&gt;</a:t>
            </a:r>
            <a:r>
              <a:rPr lang="en-US" sz="1200" dirty="0" err="1"/>
              <a:t>com.mycompany.app</a:t>
            </a:r>
            <a:r>
              <a:rPr lang="en-US" sz="1200" dirty="0"/>
              <a:t>&lt;/</a:t>
            </a:r>
            <a:r>
              <a:rPr lang="en-US" sz="1200" dirty="0" err="1"/>
              <a:t>groupId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  &lt;</a:t>
            </a:r>
            <a:r>
              <a:rPr lang="en-US" sz="1200" dirty="0" err="1"/>
              <a:t>artifactId</a:t>
            </a:r>
            <a:r>
              <a:rPr lang="en-US" sz="1200" dirty="0"/>
              <a:t>&gt;</a:t>
            </a:r>
            <a:r>
              <a:rPr lang="sv-SE" sz="1200" dirty="0" err="1"/>
              <a:t>siw</a:t>
            </a:r>
            <a:r>
              <a:rPr lang="sv-SE" sz="1200" dirty="0"/>
              <a:t>-e-</a:t>
            </a:r>
            <a:r>
              <a:rPr lang="sv-SE" sz="1200" dirty="0" err="1"/>
              <a:t>commerce</a:t>
            </a:r>
            <a:r>
              <a:rPr lang="en-US" sz="1200" dirty="0"/>
              <a:t>&lt;/</a:t>
            </a:r>
            <a:r>
              <a:rPr lang="en-US" sz="1200" dirty="0" err="1"/>
              <a:t>artifactId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  &lt;version&gt;1.0-SNAPSHOT&lt;/version&gt;</a:t>
            </a:r>
          </a:p>
          <a:p>
            <a:pPr marL="0" indent="0">
              <a:buNone/>
            </a:pPr>
            <a:r>
              <a:rPr lang="en-US" sz="1200" dirty="0"/>
              <a:t>  &lt;packaging&gt;jar&lt;/packaging&gt;</a:t>
            </a:r>
          </a:p>
          <a:p>
            <a:pPr marL="0" indent="0">
              <a:buNone/>
            </a:pP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  &lt;name&gt;Maven Quick Start Archetype&lt;/name&gt;</a:t>
            </a:r>
          </a:p>
          <a:p>
            <a:pPr marL="0" indent="0">
              <a:buNone/>
            </a:pPr>
            <a:r>
              <a:rPr lang="en-US" sz="1200" dirty="0"/>
              <a:t>  &lt;</a:t>
            </a:r>
            <a:r>
              <a:rPr lang="en-US" sz="1200" dirty="0" err="1"/>
              <a:t>url</a:t>
            </a:r>
            <a:r>
              <a:rPr lang="en-US" sz="1200" dirty="0"/>
              <a:t>&gt;http://</a:t>
            </a:r>
            <a:r>
              <a:rPr lang="en-US" sz="1200" dirty="0" err="1"/>
              <a:t>maven.apache.org</a:t>
            </a:r>
            <a:r>
              <a:rPr lang="en-US" sz="1200" dirty="0"/>
              <a:t>&lt;/</a:t>
            </a:r>
            <a:r>
              <a:rPr lang="en-US" sz="1200" dirty="0" err="1"/>
              <a:t>url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  &lt;dependencies&gt;</a:t>
            </a:r>
          </a:p>
          <a:p>
            <a:pPr marL="0" indent="0">
              <a:buNone/>
            </a:pPr>
            <a:r>
              <a:rPr lang="en-US" sz="1200" dirty="0"/>
              <a:t>	&lt;dependency&gt;</a:t>
            </a:r>
          </a:p>
          <a:p>
            <a:pPr marL="0" indent="0">
              <a:buNone/>
            </a:pPr>
            <a:r>
              <a:rPr lang="en-US" sz="1200" dirty="0"/>
              <a:t>		&lt;</a:t>
            </a:r>
            <a:r>
              <a:rPr lang="en-US" sz="1200" dirty="0" err="1"/>
              <a:t>groupId</a:t>
            </a:r>
            <a:r>
              <a:rPr lang="en-US" sz="1200" dirty="0"/>
              <a:t>&gt;</a:t>
            </a:r>
            <a:r>
              <a:rPr lang="en-US" sz="1200" dirty="0" err="1"/>
              <a:t>org.hibernate</a:t>
            </a:r>
            <a:r>
              <a:rPr lang="en-US" sz="1200" dirty="0"/>
              <a:t>&lt;/</a:t>
            </a:r>
            <a:r>
              <a:rPr lang="en-US" sz="1200" dirty="0" err="1"/>
              <a:t>groupId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		&lt;</a:t>
            </a:r>
            <a:r>
              <a:rPr lang="en-US" sz="1200" dirty="0" err="1"/>
              <a:t>artifactId</a:t>
            </a:r>
            <a:r>
              <a:rPr lang="en-US" sz="1200" dirty="0"/>
              <a:t>&gt;hibernate-core&lt;/</a:t>
            </a:r>
            <a:r>
              <a:rPr lang="en-US" sz="1200" dirty="0" err="1"/>
              <a:t>artifactId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		&lt;version&gt;5.4.14.Final&lt;/version&gt;</a:t>
            </a:r>
          </a:p>
          <a:p>
            <a:pPr marL="0" indent="0">
              <a:buNone/>
            </a:pPr>
            <a:r>
              <a:rPr lang="en-US" sz="1200" dirty="0"/>
              <a:t>	&lt;/dependency&gt;</a:t>
            </a:r>
          </a:p>
          <a:p>
            <a:pPr marL="0" indent="0">
              <a:buNone/>
            </a:pPr>
            <a:r>
              <a:rPr lang="en-US" sz="1200" dirty="0"/>
              <a:t>  &lt;/dependencies&gt;</a:t>
            </a:r>
          </a:p>
          <a:p>
            <a:pPr marL="0" indent="0">
              <a:buNone/>
            </a:pPr>
            <a:r>
              <a:rPr lang="en-US" sz="1200" dirty="0"/>
              <a:t>&lt;/project&gt;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951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0E57F-9E88-9845-B3A6-A720416E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Dipendenze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33605D-0BA9-6741-8E17-9F8BE45D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Lo </a:t>
            </a:r>
            <a:r>
              <a:rPr lang="it-IT" dirty="0" err="1"/>
              <a:t>snippet</a:t>
            </a:r>
            <a:r>
              <a:rPr lang="it-IT" dirty="0"/>
              <a:t> XML &lt;</a:t>
            </a:r>
            <a:r>
              <a:rPr lang="it-IT" dirty="0" err="1"/>
              <a:t>dependency</a:t>
            </a:r>
            <a:r>
              <a:rPr lang="it-IT" dirty="0"/>
              <a:t>&gt; da aggiungere al nostro POM si trova facilmente online</a:t>
            </a:r>
          </a:p>
          <a:p>
            <a:r>
              <a:rPr lang="it-IT" dirty="0"/>
              <a:t>Spesso è nel sito stesso della libreria. A titolo di esempio, vedi:</a:t>
            </a:r>
          </a:p>
          <a:p>
            <a:pPr lvl="1"/>
            <a:r>
              <a:rPr lang="it-IT" dirty="0">
                <a:hlinkClick r:id="rId2"/>
              </a:rPr>
              <a:t>https://hibernate.org/orm/releases/5.4/</a:t>
            </a:r>
            <a:endParaRPr lang="it-IT" dirty="0"/>
          </a:p>
          <a:p>
            <a:pPr lvl="1"/>
            <a:r>
              <a:rPr lang="it-IT" dirty="0">
                <a:hlinkClick r:id="rId3"/>
              </a:rPr>
              <a:t>https://logging.apache.org/log4j/2.x/maven-artifacts.html</a:t>
            </a:r>
            <a:endParaRPr lang="it-IT" dirty="0"/>
          </a:p>
          <a:p>
            <a:r>
              <a:rPr lang="it-IT" dirty="0"/>
              <a:t>In ogni caso si trova sempre nei </a:t>
            </a:r>
            <a:r>
              <a:rPr lang="it-IT" dirty="0" err="1"/>
              <a:t>repository</a:t>
            </a:r>
            <a:r>
              <a:rPr lang="it-IT" dirty="0"/>
              <a:t> gestiti da </a:t>
            </a:r>
            <a:r>
              <a:rPr lang="it-IT" dirty="0" err="1"/>
              <a:t>maven</a:t>
            </a:r>
            <a:r>
              <a:rPr lang="it-IT" dirty="0"/>
              <a:t>. A titolo di esempio, vedi prossima slide</a:t>
            </a:r>
          </a:p>
        </p:txBody>
      </p:sp>
    </p:spTree>
    <p:extLst>
      <p:ext uri="{BB962C8B-B14F-4D97-AF65-F5344CB8AC3E}">
        <p14:creationId xmlns:p14="http://schemas.microsoft.com/office/powerpoint/2010/main" val="320290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96914-CB60-AD4A-B4AC-C35458DC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Dipendenze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449176-700E-F94B-83A8-6E176885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Cerchiamo</a:t>
            </a:r>
            <a:r>
              <a:rPr lang="en-US" dirty="0"/>
              <a:t> con Google: maven hibernate</a:t>
            </a:r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6BACD118-659D-3446-97CD-CA8759B6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30" y="2121146"/>
            <a:ext cx="4696125" cy="2615708"/>
          </a:xfrm>
          <a:prstGeom prst="rect">
            <a:avLst/>
          </a:prstGeom>
        </p:spPr>
      </p:pic>
      <p:sp>
        <p:nvSpPr>
          <p:cNvPr id="7" name="Freccia destra 6">
            <a:extLst>
              <a:ext uri="{FF2B5EF4-FFF2-40B4-BE49-F238E27FC236}">
                <a16:creationId xmlns:a16="http://schemas.microsoft.com/office/drawing/2014/main" id="{F0B92B98-41F4-CC41-9DFE-18E3AEFDE105}"/>
              </a:ext>
            </a:extLst>
          </p:cNvPr>
          <p:cNvSpPr/>
          <p:nvPr/>
        </p:nvSpPr>
        <p:spPr>
          <a:xfrm rot="19549740">
            <a:off x="1270981" y="4376051"/>
            <a:ext cx="746588" cy="5966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CC3C474-C1A5-864A-BEB2-BC0DC0B4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028" y="2705415"/>
            <a:ext cx="4109544" cy="3647291"/>
          </a:xfrm>
          <a:prstGeom prst="rect">
            <a:avLst/>
          </a:prstGeom>
        </p:spPr>
      </p:pic>
      <p:sp>
        <p:nvSpPr>
          <p:cNvPr id="9" name="Freccia destra 8">
            <a:extLst>
              <a:ext uri="{FF2B5EF4-FFF2-40B4-BE49-F238E27FC236}">
                <a16:creationId xmlns:a16="http://schemas.microsoft.com/office/drawing/2014/main" id="{A15C88A4-2826-C942-B7C3-ED6D05E6A68E}"/>
              </a:ext>
            </a:extLst>
          </p:cNvPr>
          <p:cNvSpPr/>
          <p:nvPr/>
        </p:nvSpPr>
        <p:spPr>
          <a:xfrm rot="10800000">
            <a:off x="7535917" y="5482032"/>
            <a:ext cx="1030014" cy="644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0F8A-65E9-2644-B2B1-58F2FDF8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e plugin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2EBB33-41D1-FF43-B603-D98FC34C6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Un </a:t>
            </a:r>
            <a:r>
              <a:rPr lang="it-IT" b="1" dirty="0"/>
              <a:t>goal</a:t>
            </a:r>
            <a:r>
              <a:rPr lang="it-IT" dirty="0"/>
              <a:t> corrisponde ad una azione che può essere eseguita sul progetto. E’ specifico del progetto. </a:t>
            </a:r>
          </a:p>
          <a:p>
            <a:r>
              <a:rPr lang="it-IT" dirty="0"/>
              <a:t>Un </a:t>
            </a:r>
            <a:r>
              <a:rPr lang="it-IT" b="1" dirty="0" err="1"/>
              <a:t>Plugin</a:t>
            </a:r>
            <a:r>
              <a:rPr lang="it-IT" dirty="0"/>
              <a:t> corrisponde ad un goal riutilizzabile. </a:t>
            </a:r>
            <a:r>
              <a:rPr lang="it-IT" dirty="0" err="1"/>
              <a:t>Maven</a:t>
            </a:r>
            <a:r>
              <a:rPr lang="it-IT" dirty="0"/>
              <a:t> ha una serie di </a:t>
            </a:r>
            <a:r>
              <a:rPr lang="it-IT" dirty="0" err="1"/>
              <a:t>plugin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-in predefiniti, i principali sono:</a:t>
            </a:r>
          </a:p>
          <a:p>
            <a:pPr lvl="1"/>
            <a:r>
              <a:rPr lang="it-IT" b="1" dirty="0" err="1"/>
              <a:t>clean</a:t>
            </a:r>
            <a:r>
              <a:rPr lang="it-IT" dirty="0"/>
              <a:t>: cancella tutti i file compilati dal progetto</a:t>
            </a:r>
          </a:p>
          <a:p>
            <a:pPr lvl="1"/>
            <a:r>
              <a:rPr lang="it-IT" b="1" dirty="0" err="1"/>
              <a:t>compiler</a:t>
            </a:r>
            <a:r>
              <a:rPr lang="it-IT" dirty="0"/>
              <a:t>: compila i file sorgenti</a:t>
            </a:r>
          </a:p>
          <a:p>
            <a:pPr lvl="1"/>
            <a:r>
              <a:rPr lang="it-IT" b="1" dirty="0" err="1"/>
              <a:t>deploy</a:t>
            </a:r>
            <a:r>
              <a:rPr lang="it-IT" dirty="0"/>
              <a:t>: deposita il pacchetto generato in un </a:t>
            </a:r>
            <a:r>
              <a:rPr lang="it-IT" dirty="0" err="1"/>
              <a:t>repository</a:t>
            </a:r>
            <a:r>
              <a:rPr lang="it-IT" dirty="0"/>
              <a:t> remoto</a:t>
            </a:r>
          </a:p>
          <a:p>
            <a:pPr lvl="1"/>
            <a:r>
              <a:rPr lang="it-IT" b="1" dirty="0" err="1"/>
              <a:t>install</a:t>
            </a:r>
            <a:r>
              <a:rPr lang="it-IT" dirty="0"/>
              <a:t>: deposita il pacchetto generato in un </a:t>
            </a:r>
            <a:r>
              <a:rPr lang="it-IT" dirty="0" err="1"/>
              <a:t>repository</a:t>
            </a:r>
            <a:r>
              <a:rPr lang="it-IT" dirty="0"/>
              <a:t> locale</a:t>
            </a:r>
          </a:p>
          <a:p>
            <a:pPr lvl="1"/>
            <a:r>
              <a:rPr lang="it-IT" b="1" dirty="0"/>
              <a:t>site</a:t>
            </a:r>
            <a:r>
              <a:rPr lang="it-IT" dirty="0"/>
              <a:t>: genera la documentazione del progetto</a:t>
            </a:r>
          </a:p>
          <a:p>
            <a:r>
              <a:rPr lang="it-IT" dirty="0"/>
              <a:t>Ogni </a:t>
            </a:r>
            <a:r>
              <a:rPr lang="it-IT" dirty="0" err="1"/>
              <a:t>plugin</a:t>
            </a:r>
            <a:r>
              <a:rPr lang="it-IT" dirty="0"/>
              <a:t> mette a disposizione goal specifici o più di un goal. Ad esempio, </a:t>
            </a:r>
            <a:r>
              <a:rPr lang="it-IT" b="1" dirty="0" err="1"/>
              <a:t>compiler</a:t>
            </a:r>
            <a:r>
              <a:rPr lang="it-IT" dirty="0"/>
              <a:t> prevede un goal per la compilazione dei sorgenti (</a:t>
            </a:r>
            <a:r>
              <a:rPr lang="it-IT" sz="3100" dirty="0"/>
              <a:t>compiler:compile</a:t>
            </a:r>
            <a:r>
              <a:rPr lang="it-IT" dirty="0"/>
              <a:t>) ed uno per la compilazione dei test (compiler:testCompile)</a:t>
            </a:r>
          </a:p>
          <a:p>
            <a:r>
              <a:rPr lang="it-IT" dirty="0"/>
              <a:t>Ciascun goal, può avere parametri</a:t>
            </a:r>
          </a:p>
          <a:p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20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8FBD7B-4D4E-AA48-8D33-83408AD7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Comandi</a:t>
            </a:r>
            <a:r>
              <a:rPr lang="en-US" dirty="0"/>
              <a:t> e </a:t>
            </a:r>
            <a:r>
              <a:rPr lang="en-US" dirty="0" err="1"/>
              <a:t>fasi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EE03E-CACF-774A-80B4-BC3FE006D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Maven</a:t>
            </a:r>
            <a:r>
              <a:rPr lang="it-IT" dirty="0"/>
              <a:t> si può usare da </a:t>
            </a:r>
            <a:r>
              <a:rPr lang="it-IT" dirty="0" err="1"/>
              <a:t>shell</a:t>
            </a:r>
            <a:endParaRPr lang="it-IT" dirty="0"/>
          </a:p>
          <a:p>
            <a:r>
              <a:rPr lang="it-IT" dirty="0"/>
              <a:t>I comandi </a:t>
            </a:r>
            <a:r>
              <a:rPr lang="it-IT" dirty="0" err="1"/>
              <a:t>Maven</a:t>
            </a:r>
            <a:r>
              <a:rPr lang="it-IT" dirty="0"/>
              <a:t> hanno la seguente struttura:</a:t>
            </a:r>
            <a:br>
              <a:rPr lang="it-IT" dirty="0"/>
            </a:br>
            <a:r>
              <a:rPr lang="it-IT" sz="2000" dirty="0" err="1">
                <a:latin typeface="Courier" pitchFamily="2" charset="0"/>
              </a:rPr>
              <a:t>mvn</a:t>
            </a:r>
            <a:r>
              <a:rPr lang="it-IT" sz="2000" dirty="0">
                <a:latin typeface="Courier" pitchFamily="2" charset="0"/>
              </a:rPr>
              <a:t> &lt;nome-</a:t>
            </a:r>
            <a:r>
              <a:rPr lang="it-IT" sz="2000" dirty="0" err="1">
                <a:latin typeface="Courier" pitchFamily="2" charset="0"/>
              </a:rPr>
              <a:t>plugin</a:t>
            </a:r>
            <a:r>
              <a:rPr lang="it-IT" sz="2000" dirty="0">
                <a:latin typeface="Courier" pitchFamily="2" charset="0"/>
              </a:rPr>
              <a:t>&gt;:[&lt;</a:t>
            </a:r>
            <a:r>
              <a:rPr lang="it-IT" sz="2000" dirty="0" err="1">
                <a:latin typeface="Courier" pitchFamily="2" charset="0"/>
              </a:rPr>
              <a:t>nome_goal</a:t>
            </a:r>
            <a:r>
              <a:rPr lang="it-IT" sz="2000" dirty="0">
                <a:latin typeface="Courier" pitchFamily="2" charset="0"/>
              </a:rPr>
              <a:t>&gt;] [{&lt;parametro&gt;}]</a:t>
            </a:r>
          </a:p>
          <a:p>
            <a:r>
              <a:rPr lang="it-IT" dirty="0"/>
              <a:t>E’ possibile organizzare una sequenza di più comandi in fasi</a:t>
            </a:r>
            <a:br>
              <a:rPr lang="it-IT" dirty="0"/>
            </a:br>
            <a:r>
              <a:rPr lang="it-IT" sz="2000" dirty="0" err="1">
                <a:solidFill>
                  <a:prstClr val="black"/>
                </a:solidFill>
                <a:latin typeface="Courier" pitchFamily="2" charset="0"/>
              </a:rPr>
              <a:t>mvn</a:t>
            </a:r>
            <a:r>
              <a:rPr lang="it-IT" sz="2000" dirty="0">
                <a:solidFill>
                  <a:prstClr val="black"/>
                </a:solidFill>
                <a:latin typeface="Courier" pitchFamily="2" charset="0"/>
              </a:rPr>
              <a:t> &lt;</a:t>
            </a:r>
            <a:r>
              <a:rPr lang="it-IT" sz="2000" dirty="0" err="1">
                <a:solidFill>
                  <a:prstClr val="black"/>
                </a:solidFill>
                <a:latin typeface="Courier" pitchFamily="2" charset="0"/>
              </a:rPr>
              <a:t>phase</a:t>
            </a:r>
            <a:r>
              <a:rPr lang="it-IT" sz="2000" dirty="0">
                <a:solidFill>
                  <a:prstClr val="black"/>
                </a:solidFill>
                <a:latin typeface="Courier" pitchFamily="2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BE409D-CC43-CA46-9521-7C4D2A0F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Comandi</a:t>
            </a:r>
            <a:r>
              <a:rPr lang="en-US" dirty="0"/>
              <a:t> e </a:t>
            </a:r>
            <a:r>
              <a:rPr lang="en-US" dirty="0" err="1"/>
              <a:t>fasi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997AE6-348F-7D42-A127-13FC3B59E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dirty="0">
                <a:solidFill>
                  <a:srgbClr val="3F434C"/>
                </a:solidFill>
                <a:latin typeface="Lato"/>
              </a:rPr>
              <a:t>Esempio: la fase </a:t>
            </a:r>
            <a:r>
              <a:rPr lang="it-IT" altLang="it-IT" b="1" dirty="0">
                <a:solidFill>
                  <a:srgbClr val="3F434C"/>
                </a:solidFill>
                <a:latin typeface="Lato"/>
              </a:rPr>
              <a:t>package </a:t>
            </a:r>
            <a:r>
              <a:rPr lang="it-IT" altLang="it-IT" dirty="0">
                <a:solidFill>
                  <a:srgbClr val="3F434C"/>
                </a:solidFill>
                <a:latin typeface="Lato"/>
              </a:rPr>
              <a:t>corrisponde alla sequenza:</a:t>
            </a:r>
            <a:endParaRPr lang="it-IT" altLang="it-IT" sz="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600" dirty="0" err="1">
                <a:solidFill>
                  <a:srgbClr val="3F434C"/>
                </a:solidFill>
                <a:latin typeface="Courier New" panose="02070309020205020404" pitchFamily="49" charset="0"/>
              </a:rPr>
              <a:t>resources:resources</a:t>
            </a:r>
            <a:r>
              <a:rPr lang="it-IT" altLang="it-IT" dirty="0">
                <a:solidFill>
                  <a:srgbClr val="3F434C"/>
                </a:solidFill>
                <a:latin typeface="Lato"/>
              </a:rPr>
              <a:t> 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dirty="0">
                <a:solidFill>
                  <a:srgbClr val="3F434C"/>
                </a:solidFill>
                <a:latin typeface="Lato"/>
              </a:rPr>
              <a:t>	copia tutti i file di </a:t>
            </a:r>
            <a:r>
              <a:rPr lang="it-IT" altLang="it-IT" dirty="0" err="1">
                <a:solidFill>
                  <a:srgbClr val="3F434C"/>
                </a:solidFill>
                <a:latin typeface="Lato"/>
              </a:rPr>
              <a:t>resources</a:t>
            </a:r>
            <a:r>
              <a:rPr lang="it-IT" altLang="it-IT" dirty="0">
                <a:solidFill>
                  <a:srgbClr val="3F434C"/>
                </a:solidFill>
                <a:latin typeface="Lato"/>
              </a:rPr>
              <a:t> nella directory di output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600" dirty="0" err="1">
                <a:solidFill>
                  <a:srgbClr val="3F434C"/>
                </a:solidFill>
                <a:latin typeface="Courier New" panose="02070309020205020404" pitchFamily="49" charset="0"/>
              </a:rPr>
              <a:t>compiler:compile</a:t>
            </a: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dirty="0">
                <a:solidFill>
                  <a:srgbClr val="3F434C"/>
                </a:solidFill>
                <a:latin typeface="Lato"/>
              </a:rPr>
              <a:t>	compila il codice sorgente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600" dirty="0" err="1">
                <a:solidFill>
                  <a:srgbClr val="3F434C"/>
                </a:solidFill>
                <a:latin typeface="Courier New" panose="02070309020205020404" pitchFamily="49" charset="0"/>
              </a:rPr>
              <a:t>resources:testResources</a:t>
            </a: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dirty="0">
                <a:solidFill>
                  <a:srgbClr val="3F434C"/>
                </a:solidFill>
                <a:latin typeface="Lato"/>
              </a:rPr>
              <a:t>	copia tutti i file di test nella directory di output di test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600" dirty="0" err="1">
                <a:solidFill>
                  <a:srgbClr val="3F434C"/>
                </a:solidFill>
                <a:latin typeface="Courier New" panose="02070309020205020404" pitchFamily="49" charset="0"/>
              </a:rPr>
              <a:t>compiler:testCompile</a:t>
            </a:r>
            <a:r>
              <a:rPr lang="it-IT" altLang="it-IT" sz="2600" dirty="0">
                <a:solidFill>
                  <a:srgbClr val="3F434C"/>
                </a:solidFill>
                <a:latin typeface="Courier New" panose="02070309020205020404" pitchFamily="49" charset="0"/>
              </a:rPr>
              <a:t> 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dirty="0">
                <a:solidFill>
                  <a:srgbClr val="3F434C"/>
                </a:solidFill>
                <a:latin typeface="Lato"/>
              </a:rPr>
              <a:t>	compila le classi di test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600" dirty="0" err="1">
                <a:solidFill>
                  <a:srgbClr val="3F434C"/>
                </a:solidFill>
                <a:latin typeface="Courier New" panose="02070309020205020404" pitchFamily="49" charset="0"/>
              </a:rPr>
              <a:t>surfire:test</a:t>
            </a: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000" dirty="0">
                <a:solidFill>
                  <a:srgbClr val="3F434C"/>
                </a:solidFill>
                <a:latin typeface="Lato"/>
              </a:rPr>
              <a:t>	</a:t>
            </a:r>
            <a:r>
              <a:rPr lang="it-IT" altLang="it-IT" dirty="0">
                <a:solidFill>
                  <a:srgbClr val="3F434C"/>
                </a:solidFill>
                <a:latin typeface="Lato"/>
              </a:rPr>
              <a:t>esegue le classi di test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2600" dirty="0">
              <a:solidFill>
                <a:srgbClr val="3F434C"/>
              </a:solidFill>
              <a:latin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600" dirty="0" err="1">
                <a:solidFill>
                  <a:srgbClr val="3F434C"/>
                </a:solidFill>
                <a:latin typeface="Courier New" panose="02070309020205020404" pitchFamily="49" charset="0"/>
              </a:rPr>
              <a:t>jar:jar</a:t>
            </a:r>
            <a:r>
              <a:rPr lang="it-IT" altLang="it-IT" sz="2600" dirty="0">
                <a:solidFill>
                  <a:srgbClr val="3F434C"/>
                </a:solidFill>
                <a:latin typeface="Courier New" panose="02070309020205020404" pitchFamily="49" charset="0"/>
              </a:rPr>
              <a:t> 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dirty="0">
                <a:solidFill>
                  <a:srgbClr val="3F434C"/>
                </a:solidFill>
                <a:latin typeface="Lato"/>
              </a:rPr>
              <a:t>	crea il </a:t>
            </a:r>
            <a:r>
              <a:rPr lang="it-IT" altLang="it-IT" dirty="0" err="1">
                <a:solidFill>
                  <a:srgbClr val="3F434C"/>
                </a:solidFill>
                <a:latin typeface="Lato"/>
              </a:rPr>
              <a:t>jar</a:t>
            </a:r>
            <a:r>
              <a:rPr lang="it-IT" altLang="it-IT" dirty="0">
                <a:solidFill>
                  <a:srgbClr val="3F434C"/>
                </a:solidFill>
                <a:latin typeface="Lato"/>
              </a:rPr>
              <a:t> di distribuzione nella directory di output</a:t>
            </a:r>
          </a:p>
        </p:txBody>
      </p:sp>
    </p:spTree>
    <p:extLst>
      <p:ext uri="{BB962C8B-B14F-4D97-AF65-F5344CB8AC3E}">
        <p14:creationId xmlns:p14="http://schemas.microsoft.com/office/powerpoint/2010/main" val="3844860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641F91-37E6-4C4A-861A-7EACC4B4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e plugin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3981D5-AD7A-F548-9F2A-2E58B8F0E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una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completa</a:t>
            </a:r>
            <a:endParaRPr lang="en-US" dirty="0"/>
          </a:p>
          <a:p>
            <a:pPr marL="0" indent="0">
              <a:buNone/>
            </a:pPr>
            <a:r>
              <a:rPr lang="it-IT" dirty="0">
                <a:hlinkClick r:id="rId2"/>
              </a:rPr>
              <a:t>https://maven.apache.org/plugins/index.html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19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Eclipse </a:t>
            </a:r>
            <a:r>
              <a:rPr lang="en-US" dirty="0" err="1"/>
              <a:t>offre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Maven e di </a:t>
            </a:r>
            <a:r>
              <a:rPr lang="en-US" dirty="0" err="1"/>
              <a:t>eseguirne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goal</a:t>
            </a:r>
          </a:p>
          <a:p>
            <a:r>
              <a:rPr lang="en-US" dirty="0" err="1"/>
              <a:t>Vediamo</a:t>
            </a:r>
            <a:r>
              <a:rPr lang="en-US" dirty="0"/>
              <a:t> come </a:t>
            </a:r>
            <a:r>
              <a:rPr lang="en-US" dirty="0" err="1"/>
              <a:t>creare</a:t>
            </a:r>
            <a:r>
              <a:rPr lang="en-US" dirty="0"/>
              <a:t> e come </a:t>
            </a:r>
            <a:r>
              <a:rPr lang="en-US" dirty="0" err="1"/>
              <a:t>gestire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Maven con Eclipse</a:t>
            </a:r>
          </a:p>
        </p:txBody>
      </p:sp>
    </p:spTree>
    <p:extLst>
      <p:ext uri="{BB962C8B-B14F-4D97-AF65-F5344CB8AC3E}">
        <p14:creationId xmlns:p14="http://schemas.microsoft.com/office/powerpoint/2010/main" val="3426551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D07555-59AE-154C-821F-ED6CD23E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CB891A-0D9D-8946-9AA7-E157F5AE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Creiamo</a:t>
            </a:r>
            <a:r>
              <a:rPr lang="en-US" dirty="0"/>
              <a:t> un nuovo </a:t>
            </a:r>
            <a:r>
              <a:rPr lang="en-US" dirty="0" err="1"/>
              <a:t>progetto</a:t>
            </a:r>
            <a:r>
              <a:rPr lang="en-US" dirty="0"/>
              <a:t> (Maven): </a:t>
            </a:r>
            <a:r>
              <a:rPr lang="en-US" dirty="0" err="1"/>
              <a:t>File</a:t>
            </a:r>
            <a:r>
              <a:rPr lang="en-US" dirty="0" err="1">
                <a:sym typeface="Wingdings" pitchFamily="2" charset="2"/>
              </a:rPr>
              <a:t></a:t>
            </a:r>
            <a:r>
              <a:rPr lang="en-US" dirty="0" err="1"/>
              <a:t>New</a:t>
            </a:r>
            <a:r>
              <a:rPr lang="en-US" dirty="0" err="1">
                <a:sym typeface="Wingdings" pitchFamily="2" charset="2"/>
              </a:rPr>
              <a:t>OtherMaven</a:t>
            </a:r>
            <a:r>
              <a:rPr lang="en-US" dirty="0">
                <a:sym typeface="Wingdings" pitchFamily="2" charset="2"/>
              </a:rPr>
              <a:t> Project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46C23C-55DC-DF4F-8E10-791B2DB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30" y="2858814"/>
            <a:ext cx="4233405" cy="37245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D6768D-7ECA-B447-8323-40686103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8" y="3907549"/>
            <a:ext cx="3207183" cy="2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71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12B9B4-8866-2346-8B61-C8B913C3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398236-57DE-124F-8A0F-1461F5B65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Spuntare</a:t>
            </a:r>
            <a:r>
              <a:rPr lang="en-US" dirty="0"/>
              <a:t> "Create a simple project"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52DFBF-9945-DE4D-88C9-4156E758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89" y="2475830"/>
            <a:ext cx="5644055" cy="3468809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E01C2F9-BDE3-D745-A138-5E41AA210B7E}"/>
              </a:ext>
            </a:extLst>
          </p:cNvPr>
          <p:cNvCxnSpPr/>
          <p:nvPr/>
        </p:nvCxnSpPr>
        <p:spPr>
          <a:xfrm>
            <a:off x="735724" y="3142592"/>
            <a:ext cx="1303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5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sviluppo</a:t>
            </a:r>
            <a:r>
              <a:rPr lang="en-US" dirty="0"/>
              <a:t>,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registrare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a fine di </a:t>
            </a:r>
            <a:r>
              <a:rPr lang="en-US" dirty="0" err="1"/>
              <a:t>debuging</a:t>
            </a:r>
            <a:r>
              <a:rPr lang="en-US" dirty="0"/>
              <a:t> e </a:t>
            </a:r>
            <a:r>
              <a:rPr lang="en-US" dirty="0" err="1"/>
              <a:t>analisi</a:t>
            </a:r>
            <a:r>
              <a:rPr lang="en-US" dirty="0"/>
              <a:t> del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di un </a:t>
            </a:r>
            <a:r>
              <a:rPr lang="en-US" dirty="0" err="1"/>
              <a:t>programma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/>
              <a:t>particolare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l'ambiente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complesso</a:t>
            </a:r>
            <a:r>
              <a:rPr lang="en-US" dirty="0"/>
              <a:t> e </a:t>
            </a:r>
            <a:r>
              <a:rPr lang="en-US" dirty="0" err="1"/>
              <a:t>articolato</a:t>
            </a:r>
            <a:r>
              <a:rPr lang="en-US" dirty="0"/>
              <a:t>, come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un </a:t>
            </a:r>
            <a:r>
              <a:rPr lang="en-US" dirty="0" err="1"/>
              <a:t>siw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esercizio</a:t>
            </a:r>
            <a:r>
              <a:rPr lang="en-US" dirty="0"/>
              <a:t>,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tenere</a:t>
            </a:r>
            <a:r>
              <a:rPr lang="en-US" dirty="0"/>
              <a:t> </a:t>
            </a:r>
            <a:r>
              <a:rPr lang="en-US" dirty="0" err="1"/>
              <a:t>traccia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accessi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come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</a:t>
            </a:r>
          </a:p>
          <a:p>
            <a:r>
              <a:rPr lang="en-US" dirty="0" err="1"/>
              <a:t>L'attività</a:t>
            </a:r>
            <a:r>
              <a:rPr lang="en-US" dirty="0"/>
              <a:t> di </a:t>
            </a:r>
            <a:r>
              <a:rPr lang="en-US" dirty="0" err="1"/>
              <a:t>registrazione</a:t>
            </a:r>
            <a:r>
              <a:rPr lang="en-US" dirty="0"/>
              <a:t> di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l'esecuizione</a:t>
            </a:r>
            <a:r>
              <a:rPr lang="en-US" dirty="0"/>
              <a:t> di un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i="1" dirty="0"/>
              <a:t>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82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8E55C-5465-504E-8DA1-2AE869C9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EF583-4BE3-0E40-8910-8762EA294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Inseriamo</a:t>
            </a:r>
            <a:r>
              <a:rPr lang="en-US" dirty="0"/>
              <a:t> </a:t>
            </a:r>
            <a:r>
              <a:rPr lang="en-US" dirty="0" err="1"/>
              <a:t>GroupId</a:t>
            </a:r>
            <a:r>
              <a:rPr lang="en-US" dirty="0"/>
              <a:t> e </a:t>
            </a:r>
            <a:r>
              <a:rPr lang="en-US" dirty="0" err="1"/>
              <a:t>ArtifactId</a:t>
            </a:r>
            <a:endParaRPr lang="en-US" dirty="0"/>
          </a:p>
          <a:p>
            <a:pPr lvl="1"/>
            <a:r>
              <a:rPr lang="en-US" dirty="0"/>
              <a:t>(se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name e description)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A576A8-3D5E-3E42-AA78-7FD6D70A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48" y="2861292"/>
            <a:ext cx="6022428" cy="36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4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8E55C-5465-504E-8DA1-2AE869C9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EF583-4BE3-0E40-8910-8762EA294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Nel package explorer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simple-project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615275-9C28-1C4E-B04F-DA24946D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52" y="2723493"/>
            <a:ext cx="5130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3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61B10E-DD9F-8D49-9918-76091B1C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5BE6C0-A6DD-A04C-B0DA-F0CD78E8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Nella directory </a:t>
            </a:r>
            <a:r>
              <a:rPr lang="en-US" b="1" dirty="0" err="1"/>
              <a:t>scr</a:t>
            </a:r>
            <a:r>
              <a:rPr lang="en-US" b="1" dirty="0"/>
              <a:t>/main/java </a:t>
            </a:r>
            <a:r>
              <a:rPr lang="en-US" dirty="0" err="1"/>
              <a:t>mettiamo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package e </a:t>
            </a:r>
            <a:r>
              <a:rPr lang="en-US" dirty="0" err="1"/>
              <a:t>classi</a:t>
            </a:r>
            <a:r>
              <a:rPr lang="en-US" dirty="0"/>
              <a:t> Java</a:t>
            </a:r>
          </a:p>
          <a:p>
            <a:r>
              <a:rPr lang="en-US" dirty="0"/>
              <a:t>Nella directory </a:t>
            </a:r>
            <a:r>
              <a:rPr lang="en-US" b="1" dirty="0" err="1"/>
              <a:t>scr</a:t>
            </a:r>
            <a:r>
              <a:rPr lang="en-US" b="1" dirty="0"/>
              <a:t>/main/test </a:t>
            </a:r>
            <a:r>
              <a:rPr lang="en-US" dirty="0" err="1"/>
              <a:t>mettiamo</a:t>
            </a:r>
            <a:r>
              <a:rPr lang="en-US" dirty="0"/>
              <a:t> package e </a:t>
            </a:r>
            <a:r>
              <a:rPr lang="en-US" dirty="0" err="1"/>
              <a:t>classi</a:t>
            </a:r>
            <a:r>
              <a:rPr lang="en-US" dirty="0"/>
              <a:t> Java di test</a:t>
            </a:r>
          </a:p>
          <a:p>
            <a:r>
              <a:rPr lang="en-US" dirty="0"/>
              <a:t>Nella directory </a:t>
            </a:r>
            <a:r>
              <a:rPr lang="en-US" b="1" dirty="0" err="1"/>
              <a:t>scr</a:t>
            </a:r>
            <a:r>
              <a:rPr lang="en-US" b="1" dirty="0"/>
              <a:t>/main/resources </a:t>
            </a:r>
            <a:r>
              <a:rPr lang="en-US" dirty="0" err="1"/>
              <a:t>mettiamo</a:t>
            </a:r>
            <a:r>
              <a:rPr lang="en-US" dirty="0"/>
              <a:t> file di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utili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diverse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usiamo</a:t>
            </a:r>
            <a:r>
              <a:rPr lang="en-US" dirty="0"/>
              <a:t> (ad </a:t>
            </a:r>
            <a:r>
              <a:rPr lang="en-US" dirty="0" err="1"/>
              <a:t>esempio</a:t>
            </a:r>
            <a:r>
              <a:rPr lang="en-US" dirty="0"/>
              <a:t>, </a:t>
            </a:r>
            <a:r>
              <a:rPr lang="en-US" dirty="0" err="1"/>
              <a:t>è</a:t>
            </a:r>
            <a:r>
              <a:rPr lang="en-US" dirty="0"/>
              <a:t> qui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mettiamo</a:t>
            </a:r>
            <a:r>
              <a:rPr lang="en-US" dirty="0"/>
              <a:t> META-INF/</a:t>
            </a:r>
            <a:r>
              <a:rPr lang="en-US" dirty="0" err="1"/>
              <a:t>persistence.xml</a:t>
            </a:r>
            <a:r>
              <a:rPr lang="en-US"/>
              <a:t> e log4j2.xml)</a:t>
            </a:r>
          </a:p>
        </p:txBody>
      </p:sp>
    </p:spTree>
    <p:extLst>
      <p:ext uri="{BB962C8B-B14F-4D97-AF65-F5344CB8AC3E}">
        <p14:creationId xmlns:p14="http://schemas.microsoft.com/office/powerpoint/2010/main" val="3754617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658F1-035D-C74E-9EEE-6999CA18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DAE556-0E27-2349-A40C-F42ACDE22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Configuriamo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pom.xml</a:t>
            </a:r>
            <a:r>
              <a:rPr lang="en-US" dirty="0"/>
              <a:t> </a:t>
            </a:r>
            <a:r>
              <a:rPr lang="en-US" dirty="0" err="1"/>
              <a:t>mettendo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per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servono</a:t>
            </a:r>
            <a:r>
              <a:rPr lang="en-US" dirty="0"/>
              <a:t> al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pPr lvl="1"/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apriamo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file pom, </a:t>
            </a:r>
            <a:r>
              <a:rPr lang="en-US" dirty="0" err="1"/>
              <a:t>editiamolo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tab </a:t>
            </a:r>
            <a:r>
              <a:rPr lang="en-US" dirty="0" err="1"/>
              <a:t>pom.xml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F16D29-97EF-CE4B-9E8B-1CAC8B8E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19" y="3744469"/>
            <a:ext cx="5686097" cy="3026662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8C8F05B-BCCF-4F4A-981D-1D85EE2F0ED9}"/>
              </a:ext>
            </a:extLst>
          </p:cNvPr>
          <p:cNvCxnSpPr/>
          <p:nvPr/>
        </p:nvCxnSpPr>
        <p:spPr>
          <a:xfrm flipH="1">
            <a:off x="5076496" y="5492205"/>
            <a:ext cx="388883" cy="95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71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B76BED-5878-CE4E-9C88-68201DCD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F8D4BB-D964-3C4A-A061-3C68094C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Aggiungiamo</a:t>
            </a:r>
            <a:r>
              <a:rPr lang="en-US" dirty="0"/>
              <a:t>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necessarie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jar </a:t>
            </a:r>
            <a:r>
              <a:rPr lang="en-US" dirty="0" err="1"/>
              <a:t>della</a:t>
            </a:r>
            <a:r>
              <a:rPr lang="en-US" dirty="0"/>
              <a:t> nostra </a:t>
            </a:r>
            <a:r>
              <a:rPr lang="en-US" dirty="0" err="1"/>
              <a:t>applicazione</a:t>
            </a:r>
            <a:r>
              <a:rPr lang="en-US" dirty="0"/>
              <a:t> prima </a:t>
            </a:r>
            <a:r>
              <a:rPr lang="en-US" dirty="0" err="1"/>
              <a:t>puliamo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(clean),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creiamo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nostro</a:t>
            </a:r>
            <a:r>
              <a:rPr lang="en-US" dirty="0"/>
              <a:t> jar (install)</a:t>
            </a:r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1312A7-C718-A44E-9CB4-0EE7E8CF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5" y="3689053"/>
            <a:ext cx="3163900" cy="26196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DF56E5-F29E-BF44-8CA3-B4644415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90" y="3963689"/>
            <a:ext cx="3102368" cy="26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5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DB34A-1749-5D4F-8B93-B8930F4C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+ Eclipse + Junit5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274FCE-1587-E34D-A24A-7320079DF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Per </a:t>
            </a:r>
            <a:r>
              <a:rPr lang="en-US" dirty="0" err="1"/>
              <a:t>usare</a:t>
            </a:r>
            <a:r>
              <a:rPr lang="en-US" dirty="0"/>
              <a:t> Junit5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neessario</a:t>
            </a:r>
            <a:r>
              <a:rPr lang="en-US" dirty="0"/>
              <a:t> </a:t>
            </a:r>
            <a:r>
              <a:rPr lang="en-US" dirty="0" err="1"/>
              <a:t>aggiungere</a:t>
            </a:r>
            <a:r>
              <a:rPr lang="en-US" dirty="0"/>
              <a:t> al POM un plugin maven</a:t>
            </a:r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dirty="0" err="1"/>
              <a:t>project</a:t>
            </a:r>
            <a:r>
              <a:rPr lang="it-IT" dirty="0"/>
              <a:t> …&gt; </a:t>
            </a:r>
          </a:p>
          <a:p>
            <a:pPr marL="0" indent="0">
              <a:buNone/>
            </a:pPr>
            <a:r>
              <a:rPr lang="it-IT" dirty="0"/>
              <a:t>	…</a:t>
            </a:r>
          </a:p>
          <a:p>
            <a:pPr marL="0" indent="0">
              <a:buNone/>
            </a:pPr>
            <a:r>
              <a:rPr lang="it-IT" dirty="0"/>
              <a:t>	&lt;</a:t>
            </a:r>
            <a:r>
              <a:rPr lang="it-IT" dirty="0" err="1"/>
              <a:t>dependencies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…</a:t>
            </a:r>
          </a:p>
          <a:p>
            <a:pPr marL="0" indent="0">
              <a:buNone/>
            </a:pPr>
            <a:r>
              <a:rPr lang="it-IT" dirty="0"/>
              <a:t>	&lt;/</a:t>
            </a:r>
            <a:r>
              <a:rPr lang="it-IT" dirty="0" err="1"/>
              <a:t>dependencies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&lt;</a:t>
            </a:r>
            <a:r>
              <a:rPr lang="it-IT" dirty="0" err="1"/>
              <a:t>build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&lt;</a:t>
            </a:r>
            <a:r>
              <a:rPr lang="it-IT" dirty="0" err="1"/>
              <a:t>plugins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	&lt;</a:t>
            </a:r>
            <a:r>
              <a:rPr lang="it-IT" dirty="0" err="1"/>
              <a:t>plugin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		&lt;</a:t>
            </a:r>
            <a:r>
              <a:rPr lang="it-IT" dirty="0" err="1"/>
              <a:t>groupId</a:t>
            </a:r>
            <a:r>
              <a:rPr lang="it-IT" dirty="0"/>
              <a:t>&gt;</a:t>
            </a:r>
            <a:r>
              <a:rPr lang="it-IT" dirty="0" err="1"/>
              <a:t>org.apache.maven.plugins</a:t>
            </a:r>
            <a:r>
              <a:rPr lang="it-IT" dirty="0"/>
              <a:t>&lt;/</a:t>
            </a:r>
            <a:r>
              <a:rPr lang="it-IT" dirty="0" err="1"/>
              <a:t>groupId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		&lt;</a:t>
            </a:r>
            <a:r>
              <a:rPr lang="it-IT" dirty="0" err="1"/>
              <a:t>artifactId</a:t>
            </a:r>
            <a:r>
              <a:rPr lang="it-IT" dirty="0"/>
              <a:t>&gt;</a:t>
            </a:r>
            <a:r>
              <a:rPr lang="it-IT" dirty="0" err="1"/>
              <a:t>maven-surefire-plugin</a:t>
            </a:r>
            <a:r>
              <a:rPr lang="it-IT" dirty="0"/>
              <a:t>&lt;/</a:t>
            </a:r>
            <a:r>
              <a:rPr lang="it-IT" dirty="0" err="1"/>
              <a:t>artifactId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		&lt;</a:t>
            </a:r>
            <a:r>
              <a:rPr lang="it-IT" dirty="0" err="1"/>
              <a:t>version</a:t>
            </a:r>
            <a:r>
              <a:rPr lang="it-IT" dirty="0"/>
              <a:t>&gt;3.0.0-M4&lt;/</a:t>
            </a:r>
            <a:r>
              <a:rPr lang="it-IT" dirty="0" err="1"/>
              <a:t>version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	&lt;/</a:t>
            </a:r>
            <a:r>
              <a:rPr lang="it-IT" dirty="0" err="1"/>
              <a:t>plugin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	&lt;/</a:t>
            </a:r>
            <a:r>
              <a:rPr lang="it-IT" dirty="0" err="1"/>
              <a:t>plugins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	&lt;/</a:t>
            </a:r>
            <a:r>
              <a:rPr lang="it-IT" dirty="0" err="1"/>
              <a:t>build</a:t>
            </a:r>
            <a:r>
              <a:rPr lang="it-IT" dirty="0"/>
              <a:t>&gt;</a:t>
            </a:r>
          </a:p>
          <a:p>
            <a:pPr marL="0" indent="0">
              <a:buNone/>
            </a:pPr>
            <a:r>
              <a:rPr lang="it-IT" dirty="0"/>
              <a:t>&lt;/</a:t>
            </a:r>
            <a:r>
              <a:rPr lang="it-IT" dirty="0" err="1"/>
              <a:t>project</a:t>
            </a:r>
            <a:r>
              <a:rPr lang="it-IT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46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Mettiamo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in </a:t>
            </a:r>
            <a:r>
              <a:rPr lang="en-US" dirty="0" err="1"/>
              <a:t>pratica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7024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4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5C30C61-5689-DE4A-91F1-CA7514D7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Creare</a:t>
            </a:r>
            <a:r>
              <a:rPr lang="en-US" dirty="0"/>
              <a:t> un </a:t>
            </a:r>
            <a:r>
              <a:rPr lang="en-US" dirty="0" err="1"/>
              <a:t>progetto</a:t>
            </a:r>
            <a:r>
              <a:rPr lang="en-US" dirty="0"/>
              <a:t> come </a:t>
            </a:r>
            <a:r>
              <a:rPr lang="en-US" dirty="0" err="1"/>
              <a:t>indicato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slide </a:t>
            </a:r>
            <a:r>
              <a:rPr lang="en-US" dirty="0" err="1"/>
              <a:t>precedenti</a:t>
            </a:r>
            <a:endParaRPr lang="en-US" dirty="0"/>
          </a:p>
          <a:p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pom.xml</a:t>
            </a:r>
            <a:r>
              <a:rPr lang="en-US" dirty="0"/>
              <a:t> </a:t>
            </a:r>
            <a:r>
              <a:rPr lang="en-US" dirty="0" err="1"/>
              <a:t>affinchè</a:t>
            </a:r>
            <a:r>
              <a:rPr lang="en-US" dirty="0"/>
              <a:t> ci </a:t>
            </a:r>
            <a:r>
              <a:rPr lang="en-US" dirty="0" err="1"/>
              <a:t>siano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riportate</a:t>
            </a:r>
            <a:r>
              <a:rPr lang="en-US" dirty="0"/>
              <a:t> </a:t>
            </a:r>
            <a:r>
              <a:rPr lang="en-US" dirty="0" err="1"/>
              <a:t>nell'immagine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prossima</a:t>
            </a:r>
            <a:r>
              <a:rPr lang="en-US" dirty="0"/>
              <a:t> slide (</a:t>
            </a:r>
            <a:r>
              <a:rPr lang="en-US" dirty="0" err="1"/>
              <a:t>cercare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 </a:t>
            </a:r>
            <a:r>
              <a:rPr lang="en-US" dirty="0" err="1"/>
              <a:t>gli</a:t>
            </a:r>
            <a:r>
              <a:rPr lang="en-US" dirty="0"/>
              <a:t> snippet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indicate </a:t>
            </a:r>
            <a:r>
              <a:rPr lang="en-US" dirty="0" err="1"/>
              <a:t>nella</a:t>
            </a:r>
            <a:r>
              <a:rPr lang="en-US" dirty="0"/>
              <a:t> slide 42)</a:t>
            </a:r>
          </a:p>
          <a:p>
            <a:r>
              <a:rPr lang="en-US" dirty="0" err="1"/>
              <a:t>Riportare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package e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dell'ultima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siw-jpa-es2 (</a:t>
            </a:r>
            <a:r>
              <a:rPr lang="en-US" dirty="0" err="1"/>
              <a:t>inclusa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ProductMain.java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5291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4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404320-73B6-514F-938F-050B41A06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6195404-5B8E-464E-AA86-E622C0158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197"/>
            <a:ext cx="5785945" cy="66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0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pratica</a:t>
            </a:r>
            <a:r>
              <a:rPr lang="en-US" dirty="0"/>
              <a:t> </a:t>
            </a:r>
            <a:r>
              <a:rPr lang="en-US" dirty="0" err="1"/>
              <a:t>potremmo</a:t>
            </a:r>
            <a:r>
              <a:rPr lang="en-US" dirty="0"/>
              <a:t> fare logging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banali</a:t>
            </a:r>
            <a:r>
              <a:rPr lang="en-US" dirty="0"/>
              <a:t> </a:t>
            </a:r>
            <a:r>
              <a:rPr lang="en-US" dirty="0" err="1"/>
              <a:t>istruzioni</a:t>
            </a:r>
            <a:r>
              <a:rPr lang="en-US" dirty="0"/>
              <a:t> di </a:t>
            </a:r>
            <a:r>
              <a:rPr lang="en-US" dirty="0" err="1"/>
              <a:t>stampa</a:t>
            </a:r>
            <a:r>
              <a:rPr lang="en-US" dirty="0"/>
              <a:t> immerse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codice</a:t>
            </a:r>
            <a:endParaRPr lang="en-US" dirty="0"/>
          </a:p>
          <a:p>
            <a:r>
              <a:rPr lang="en-US" dirty="0"/>
              <a:t>Questa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artigianale</a:t>
            </a:r>
            <a:r>
              <a:rPr lang="en-US" dirty="0"/>
              <a:t> ha </a:t>
            </a:r>
            <a:r>
              <a:rPr lang="en-US" dirty="0" err="1"/>
              <a:t>diversi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non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vengano</a:t>
            </a:r>
            <a:r>
              <a:rPr lang="en-US" dirty="0"/>
              <a:t> </a:t>
            </a:r>
            <a:r>
              <a:rPr lang="en-US" dirty="0" err="1"/>
              <a:t>prodotte</a:t>
            </a:r>
            <a:r>
              <a:rPr lang="en-US" dirty="0"/>
              <a:t> le </a:t>
            </a:r>
            <a:r>
              <a:rPr lang="en-US" dirty="0" err="1"/>
              <a:t>stampe</a:t>
            </a:r>
            <a:r>
              <a:rPr lang="en-US" dirty="0"/>
              <a:t> (per </a:t>
            </a:r>
            <a:r>
              <a:rPr lang="en-US" dirty="0" err="1"/>
              <a:t>il</a:t>
            </a:r>
            <a:r>
              <a:rPr lang="en-US" dirty="0"/>
              <a:t> debugging mi </a:t>
            </a:r>
            <a:r>
              <a:rPr lang="en-US" dirty="0" err="1"/>
              <a:t>servono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diverse da quelle </a:t>
            </a:r>
            <a:r>
              <a:rPr lang="en-US" dirty="0" err="1"/>
              <a:t>necessarie</a:t>
            </a:r>
            <a:r>
              <a:rPr lang="en-US" dirty="0"/>
              <a:t> per </a:t>
            </a:r>
            <a:r>
              <a:rPr lang="en-US" dirty="0" err="1"/>
              <a:t>l'analisi</a:t>
            </a:r>
            <a:r>
              <a:rPr lang="en-US" dirty="0"/>
              <a:t> o in </a:t>
            </a:r>
            <a:r>
              <a:rPr lang="en-US" dirty="0" err="1"/>
              <a:t>esercizio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non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mettendo</a:t>
            </a:r>
            <a:r>
              <a:rPr lang="en-US" dirty="0"/>
              <a:t> o </a:t>
            </a:r>
            <a:r>
              <a:rPr lang="en-US" dirty="0" err="1"/>
              <a:t>togliendo</a:t>
            </a:r>
            <a:r>
              <a:rPr lang="en-US" dirty="0"/>
              <a:t> </a:t>
            </a:r>
            <a:r>
              <a:rPr lang="en-US" dirty="0" err="1"/>
              <a:t>istruzioni</a:t>
            </a:r>
            <a:r>
              <a:rPr lang="en-US" dirty="0"/>
              <a:t> di </a:t>
            </a:r>
            <a:r>
              <a:rPr lang="en-US" dirty="0" err="1"/>
              <a:t>stampa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7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Una </a:t>
            </a:r>
            <a:r>
              <a:rPr lang="en-US" dirty="0" err="1"/>
              <a:t>libreria</a:t>
            </a:r>
            <a:r>
              <a:rPr lang="en-US" dirty="0"/>
              <a:t> di logging ci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gestire</a:t>
            </a:r>
            <a:r>
              <a:rPr lang="en-US" dirty="0"/>
              <a:t> in </a:t>
            </a:r>
            <a:r>
              <a:rPr lang="en-US" dirty="0" err="1"/>
              <a:t>maniera</a:t>
            </a:r>
            <a:r>
              <a:rPr lang="en-US" dirty="0"/>
              <a:t> semplice e </a:t>
            </a:r>
            <a:r>
              <a:rPr lang="en-US" dirty="0" err="1"/>
              <a:t>configurabile</a:t>
            </a:r>
            <a:r>
              <a:rPr lang="en-US" dirty="0"/>
              <a:t> </a:t>
            </a:r>
            <a:r>
              <a:rPr lang="en-US" dirty="0" err="1"/>
              <a:t>dall'esterno</a:t>
            </a:r>
            <a:r>
              <a:rPr lang="en-US" dirty="0"/>
              <a:t> la </a:t>
            </a:r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registrare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pratica</a:t>
            </a:r>
            <a:r>
              <a:rPr lang="en-US" dirty="0"/>
              <a:t> ci </a:t>
            </a:r>
            <a:r>
              <a:rPr lang="en-US" dirty="0" err="1"/>
              <a:t>mette</a:t>
            </a:r>
            <a:r>
              <a:rPr lang="en-US" dirty="0"/>
              <a:t> a </a:t>
            </a:r>
            <a:r>
              <a:rPr lang="en-US" dirty="0" err="1"/>
              <a:t>disposizione</a:t>
            </a:r>
            <a:r>
              <a:rPr lang="en-US" dirty="0"/>
              <a:t> un semplice </a:t>
            </a:r>
            <a:r>
              <a:rPr lang="en-US" dirty="0" err="1"/>
              <a:t>metodo</a:t>
            </a:r>
            <a:r>
              <a:rPr lang="en-US" dirty="0"/>
              <a:t> per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 e ci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specificare</a:t>
            </a:r>
            <a:r>
              <a:rPr lang="en-US" dirty="0"/>
              <a:t> dove (ad es. </a:t>
            </a:r>
            <a:r>
              <a:rPr lang="en-US" dirty="0" err="1"/>
              <a:t>su</a:t>
            </a:r>
            <a:r>
              <a:rPr lang="en-US" dirty="0"/>
              <a:t> file o </a:t>
            </a:r>
            <a:r>
              <a:rPr lang="en-US" dirty="0" err="1"/>
              <a:t>su</a:t>
            </a:r>
            <a:r>
              <a:rPr lang="en-US" dirty="0"/>
              <a:t> console) e come (con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registrati</a:t>
            </a:r>
            <a:endParaRPr lang="en-US" dirty="0"/>
          </a:p>
          <a:p>
            <a:r>
              <a:rPr lang="en-US" dirty="0" err="1"/>
              <a:t>Esistono</a:t>
            </a:r>
            <a:r>
              <a:rPr lang="en-US" dirty="0"/>
              <a:t> </a:t>
            </a:r>
            <a:r>
              <a:rPr lang="en-US" dirty="0" err="1"/>
              <a:t>numerose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per la </a:t>
            </a:r>
            <a:r>
              <a:rPr lang="en-US" dirty="0" err="1"/>
              <a:t>gestione</a:t>
            </a:r>
            <a:r>
              <a:rPr lang="en-US" dirty="0"/>
              <a:t> del logging (</a:t>
            </a:r>
            <a:r>
              <a:rPr lang="en-US" dirty="0" err="1"/>
              <a:t>vedi</a:t>
            </a:r>
            <a:r>
              <a:rPr lang="en-US" dirty="0"/>
              <a:t> </a:t>
            </a:r>
            <a:r>
              <a:rPr lang="it-IT" sz="1800" dirty="0">
                <a:hlinkClick r:id="rId2"/>
              </a:rPr>
              <a:t>https://en.wikipedia.org/wiki/Java_logging_framework</a:t>
            </a:r>
            <a:r>
              <a:rPr lang="it-IT" dirty="0"/>
              <a:t>) </a:t>
            </a:r>
            <a:endParaRPr lang="en-US" dirty="0"/>
          </a:p>
          <a:p>
            <a:r>
              <a:rPr lang="en-US" dirty="0"/>
              <a:t>Hanno </a:t>
            </a:r>
            <a:r>
              <a:rPr lang="en-US" dirty="0" err="1"/>
              <a:t>tutte</a:t>
            </a:r>
            <a:r>
              <a:rPr lang="en-US" dirty="0"/>
              <a:t> </a:t>
            </a:r>
            <a:r>
              <a:rPr lang="en-US" dirty="0" err="1"/>
              <a:t>caratteristiche</a:t>
            </a:r>
            <a:r>
              <a:rPr lang="en-US" dirty="0"/>
              <a:t> molto </a:t>
            </a:r>
            <a:r>
              <a:rPr lang="en-US" dirty="0" err="1"/>
              <a:t>simili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0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C8592-710C-074E-93A7-29B2CDF1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principali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D4A983-4293-D348-87AE-9E1957DD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libreria</a:t>
            </a:r>
            <a:r>
              <a:rPr lang="en-US" dirty="0"/>
              <a:t> di logging fa </a:t>
            </a:r>
            <a:r>
              <a:rPr lang="en-US" dirty="0" err="1"/>
              <a:t>riferimento</a:t>
            </a:r>
            <a:r>
              <a:rPr lang="en-US" dirty="0"/>
              <a:t> ai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concetti</a:t>
            </a:r>
            <a:r>
              <a:rPr lang="en-US" dirty="0"/>
              <a:t> (</a:t>
            </a:r>
            <a:r>
              <a:rPr lang="en-US" dirty="0" err="1"/>
              <a:t>corrispondono</a:t>
            </a:r>
            <a:r>
              <a:rPr lang="en-US" dirty="0"/>
              <a:t> a </a:t>
            </a:r>
            <a:r>
              <a:rPr lang="en-US" dirty="0" err="1"/>
              <a:t>componenti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, </a:t>
            </a:r>
            <a:r>
              <a:rPr lang="en-US" dirty="0" err="1"/>
              <a:t>ciascuno</a:t>
            </a:r>
            <a:r>
              <a:rPr lang="en-US" dirty="0"/>
              <a:t> con una propria </a:t>
            </a:r>
            <a:r>
              <a:rPr lang="en-US" dirty="0" err="1"/>
              <a:t>responsabilità</a:t>
            </a:r>
            <a:r>
              <a:rPr lang="en-US" dirty="0"/>
              <a:t>):</a:t>
            </a:r>
          </a:p>
          <a:p>
            <a:pPr lvl="1"/>
            <a:r>
              <a:rPr lang="en-US" b="1" dirty="0"/>
              <a:t>Loggers</a:t>
            </a:r>
            <a:r>
              <a:rPr lang="en-US" dirty="0"/>
              <a:t>: </a:t>
            </a:r>
            <a:r>
              <a:rPr lang="en-US" dirty="0" err="1"/>
              <a:t>responsabili</a:t>
            </a:r>
            <a:r>
              <a:rPr lang="en-US" dirty="0"/>
              <a:t> di </a:t>
            </a:r>
            <a:r>
              <a:rPr lang="en-US" dirty="0" err="1"/>
              <a:t>produrre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log</a:t>
            </a:r>
          </a:p>
          <a:p>
            <a:pPr lvl="1"/>
            <a:r>
              <a:rPr lang="en-US" b="1" dirty="0" err="1"/>
              <a:t>Appenders</a:t>
            </a:r>
            <a:r>
              <a:rPr lang="en-US" dirty="0"/>
              <a:t>: </a:t>
            </a:r>
            <a:r>
              <a:rPr lang="en-US" dirty="0" err="1"/>
              <a:t>responsabili</a:t>
            </a:r>
            <a:r>
              <a:rPr lang="en-US" dirty="0"/>
              <a:t> di </a:t>
            </a:r>
            <a:r>
              <a:rPr lang="en-US" dirty="0" err="1"/>
              <a:t>pubblicare</a:t>
            </a:r>
            <a:r>
              <a:rPr lang="en-US" dirty="0"/>
              <a:t> ("</a:t>
            </a:r>
            <a:r>
              <a:rPr lang="en-US" dirty="0" err="1"/>
              <a:t>aggiungendo</a:t>
            </a:r>
            <a:r>
              <a:rPr lang="en-US" dirty="0"/>
              <a:t>")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logger. </a:t>
            </a:r>
            <a:r>
              <a:rPr lang="en-US" dirty="0" err="1"/>
              <a:t>Esempi</a:t>
            </a:r>
            <a:r>
              <a:rPr lang="en-US" dirty="0"/>
              <a:t>: console (standard output), file, database </a:t>
            </a:r>
          </a:p>
          <a:p>
            <a:pPr lvl="1"/>
            <a:r>
              <a:rPr lang="en-US" b="1" dirty="0"/>
              <a:t>Formatters</a:t>
            </a:r>
            <a:r>
              <a:rPr lang="en-US" dirty="0"/>
              <a:t>: </a:t>
            </a:r>
            <a:r>
              <a:rPr lang="en-US" dirty="0" err="1"/>
              <a:t>responsabili</a:t>
            </a:r>
            <a:r>
              <a:rPr lang="en-US" dirty="0"/>
              <a:t> di </a:t>
            </a:r>
            <a:r>
              <a:rPr lang="en-US" dirty="0" err="1"/>
              <a:t>formattare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di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logger e </a:t>
            </a:r>
            <a:r>
              <a:rPr lang="en-US" dirty="0" err="1"/>
              <a:t>destinati</a:t>
            </a:r>
            <a:r>
              <a:rPr lang="en-US" dirty="0"/>
              <a:t> ai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appender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8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Logging: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libreria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Idea di base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registriamo</a:t>
            </a:r>
            <a:r>
              <a:rPr lang="en-US" dirty="0"/>
              <a:t> un logger</a:t>
            </a:r>
          </a:p>
          <a:p>
            <a:pPr lvl="1"/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immergiamo</a:t>
            </a:r>
            <a:r>
              <a:rPr lang="en-US" dirty="0"/>
              <a:t> </a:t>
            </a:r>
            <a:r>
              <a:rPr lang="en-US" dirty="0" err="1"/>
              <a:t>chiamate</a:t>
            </a:r>
            <a:r>
              <a:rPr lang="en-US" dirty="0"/>
              <a:t> al logger per la </a:t>
            </a:r>
            <a:r>
              <a:rPr lang="en-US" dirty="0" err="1"/>
              <a:t>produzione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messaggi</a:t>
            </a:r>
            <a:endParaRPr lang="en-US" dirty="0"/>
          </a:p>
          <a:p>
            <a:pPr lvl="2"/>
            <a:r>
              <a:rPr lang="en-US" dirty="0" err="1"/>
              <a:t>il</a:t>
            </a:r>
            <a:r>
              <a:rPr lang="en-US" dirty="0"/>
              <a:t> logger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definire</a:t>
            </a:r>
            <a:r>
              <a:rPr lang="en-US" dirty="0"/>
              <a:t> la </a:t>
            </a:r>
            <a:r>
              <a:rPr lang="en-US" dirty="0" err="1"/>
              <a:t>finalità</a:t>
            </a:r>
            <a:r>
              <a:rPr lang="en-US" dirty="0"/>
              <a:t> del </a:t>
            </a:r>
            <a:r>
              <a:rPr lang="en-US" dirty="0" err="1"/>
              <a:t>messaggio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(trace, debug, info, warn, error, fatal)</a:t>
            </a:r>
          </a:p>
          <a:p>
            <a:pPr lvl="1"/>
            <a:r>
              <a:rPr lang="en-US" dirty="0" err="1"/>
              <a:t>attraverso</a:t>
            </a:r>
            <a:r>
              <a:rPr lang="en-US" dirty="0"/>
              <a:t> un file di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esterno</a:t>
            </a:r>
            <a:r>
              <a:rPr lang="en-US" dirty="0"/>
              <a:t> </a:t>
            </a:r>
            <a:r>
              <a:rPr lang="en-US" dirty="0" err="1"/>
              <a:t>specifichiamo</a:t>
            </a:r>
            <a:r>
              <a:rPr lang="en-US" dirty="0"/>
              <a:t>: </a:t>
            </a:r>
          </a:p>
          <a:p>
            <a:pPr lvl="2"/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 e formatter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utilizzare</a:t>
            </a:r>
            <a:endParaRPr lang="en-US" dirty="0"/>
          </a:p>
          <a:p>
            <a:pPr lvl="2"/>
            <a:r>
              <a:rPr lang="en-US" dirty="0" err="1"/>
              <a:t>quali</a:t>
            </a:r>
            <a:r>
              <a:rPr lang="en-US" dirty="0"/>
              <a:t> logger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attivi</a:t>
            </a:r>
            <a:r>
              <a:rPr lang="en-US" dirty="0"/>
              <a:t>,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messaggi</a:t>
            </a:r>
            <a:r>
              <a:rPr lang="en-US" dirty="0"/>
              <a:t> (DEBUG, INFO, ERROR)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produrre</a:t>
            </a:r>
            <a:r>
              <a:rPr lang="en-US" dirty="0"/>
              <a:t> e a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appender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associati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8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26292</TotalTime>
  <Words>4392</Words>
  <Application>Microsoft Macintosh PowerPoint</Application>
  <PresentationFormat>Presentazione su schermo (4:3)</PresentationFormat>
  <Paragraphs>442</Paragraphs>
  <Slides>58</Slides>
  <Notes>4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6" baseType="lpstr">
      <vt:lpstr>Arial</vt:lpstr>
      <vt:lpstr>Calibri</vt:lpstr>
      <vt:lpstr>Courier</vt:lpstr>
      <vt:lpstr>Courier New</vt:lpstr>
      <vt:lpstr>Helvetica</vt:lpstr>
      <vt:lpstr>Lato</vt:lpstr>
      <vt:lpstr>Maiandra GD</vt:lpstr>
      <vt:lpstr>Tema di Office</vt:lpstr>
      <vt:lpstr>Sistemi informativi su Web STRUMENTI DI SUPPORTO</vt:lpstr>
      <vt:lpstr>Sommario</vt:lpstr>
      <vt:lpstr>Logging</vt:lpstr>
      <vt:lpstr>Logging</vt:lpstr>
      <vt:lpstr>Logging</vt:lpstr>
      <vt:lpstr>Logging</vt:lpstr>
      <vt:lpstr>Logging</vt:lpstr>
      <vt:lpstr>Logging: componenti principali</vt:lpstr>
      <vt:lpstr>Logging: uso della libreria</vt:lpstr>
      <vt:lpstr>Apache Commons Logging</vt:lpstr>
      <vt:lpstr>log4j2: configurazione</vt:lpstr>
      <vt:lpstr>log4j2: configurazione </vt:lpstr>
      <vt:lpstr>log4j2.xml: esempio</vt:lpstr>
      <vt:lpstr>Registrazione logger</vt:lpstr>
      <vt:lpstr>Registrazione logger</vt:lpstr>
      <vt:lpstr>Produzione messaggi di log</vt:lpstr>
      <vt:lpstr>Produzione messaggi di log</vt:lpstr>
      <vt:lpstr>Logging</vt:lpstr>
      <vt:lpstr>Il file di configurazione</vt:lpstr>
      <vt:lpstr>Configurazione</vt:lpstr>
      <vt:lpstr>Configurazione</vt:lpstr>
      <vt:lpstr>Configurazione</vt:lpstr>
      <vt:lpstr>Configurazione</vt:lpstr>
      <vt:lpstr>Configurazione</vt:lpstr>
      <vt:lpstr>Logging</vt:lpstr>
      <vt:lpstr>Logging hibernate</vt:lpstr>
      <vt:lpstr>Logging hibernate</vt:lpstr>
      <vt:lpstr>Mettiamo tutto in pratica</vt:lpstr>
      <vt:lpstr>Esercizio 1</vt:lpstr>
      <vt:lpstr>Esercizio 2</vt:lpstr>
      <vt:lpstr>Esercizio 3</vt:lpstr>
      <vt:lpstr>Per approfondire</vt:lpstr>
      <vt:lpstr>Sommario</vt:lpstr>
      <vt:lpstr>Project Management</vt:lpstr>
      <vt:lpstr>Apache Maven</vt:lpstr>
      <vt:lpstr>Un progetto Maven</vt:lpstr>
      <vt:lpstr>Struttura progetto Maven</vt:lpstr>
      <vt:lpstr>Project Object Model</vt:lpstr>
      <vt:lpstr>Maven: gestione delle dipendenze</vt:lpstr>
      <vt:lpstr>Esempio</vt:lpstr>
      <vt:lpstr>Dipendenze</vt:lpstr>
      <vt:lpstr>Dipendenze</vt:lpstr>
      <vt:lpstr>Goal e plugin</vt:lpstr>
      <vt:lpstr>Comandi e fasi</vt:lpstr>
      <vt:lpstr>Comandi e fasi</vt:lpstr>
      <vt:lpstr>Goal e plugin</vt:lpstr>
      <vt:lpstr>Maven + Eclipse</vt:lpstr>
      <vt:lpstr>Maven + Eclipse</vt:lpstr>
      <vt:lpstr>Maven + Eclipse</vt:lpstr>
      <vt:lpstr>Maven + Eclipse</vt:lpstr>
      <vt:lpstr>Maven + Eclipse</vt:lpstr>
      <vt:lpstr>Maven + Eclipse</vt:lpstr>
      <vt:lpstr>Maven + Eclipse</vt:lpstr>
      <vt:lpstr>Maven + Eclipse</vt:lpstr>
      <vt:lpstr>Maven + Eclipse + Junit5</vt:lpstr>
      <vt:lpstr>Mettiamo tutto in pratica</vt:lpstr>
      <vt:lpstr>Esercizio 4</vt:lpstr>
      <vt:lpstr>Esercizio 4</vt:lpstr>
    </vt:vector>
  </TitlesOfParts>
  <Company>università roma tre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Sistemi informativi su Web STRUMENTI DI SUPPORTO</dc:title>
  <dc:creator>Paolo Merialdo</dc:creator>
  <cp:lastModifiedBy>Paolo Merialdo</cp:lastModifiedBy>
  <cp:revision>156</cp:revision>
  <dcterms:created xsi:type="dcterms:W3CDTF">2016-03-07T14:15:11Z</dcterms:created>
  <dcterms:modified xsi:type="dcterms:W3CDTF">2021-04-09T12:24:10Z</dcterms:modified>
</cp:coreProperties>
</file>